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426" r:id="rId2"/>
    <p:sldId id="755" r:id="rId3"/>
    <p:sldId id="756" r:id="rId4"/>
    <p:sldId id="757" r:id="rId5"/>
    <p:sldId id="758" r:id="rId6"/>
    <p:sldId id="833" r:id="rId7"/>
    <p:sldId id="868" r:id="rId8"/>
    <p:sldId id="1062" r:id="rId9"/>
    <p:sldId id="1063" r:id="rId10"/>
    <p:sldId id="1064" r:id="rId11"/>
    <p:sldId id="1065" r:id="rId12"/>
    <p:sldId id="1066" r:id="rId13"/>
    <p:sldId id="726" r:id="rId14"/>
    <p:sldId id="736" r:id="rId15"/>
    <p:sldId id="873" r:id="rId16"/>
    <p:sldId id="1067" r:id="rId17"/>
    <p:sldId id="801" r:id="rId18"/>
    <p:sldId id="1068" r:id="rId19"/>
    <p:sldId id="803" r:id="rId20"/>
    <p:sldId id="802" r:id="rId21"/>
    <p:sldId id="805" r:id="rId22"/>
    <p:sldId id="727" r:id="rId23"/>
    <p:sldId id="721" r:id="rId24"/>
    <p:sldId id="729" r:id="rId25"/>
    <p:sldId id="811" r:id="rId26"/>
    <p:sldId id="812" r:id="rId27"/>
    <p:sldId id="813" r:id="rId28"/>
    <p:sldId id="760" r:id="rId29"/>
    <p:sldId id="728" r:id="rId30"/>
    <p:sldId id="725" r:id="rId31"/>
    <p:sldId id="730" r:id="rId32"/>
    <p:sldId id="724" r:id="rId33"/>
    <p:sldId id="732" r:id="rId34"/>
    <p:sldId id="731" r:id="rId35"/>
    <p:sldId id="733" r:id="rId36"/>
    <p:sldId id="734" r:id="rId37"/>
    <p:sldId id="751" r:id="rId38"/>
    <p:sldId id="752" r:id="rId39"/>
    <p:sldId id="630" r:id="rId40"/>
    <p:sldId id="706" r:id="rId41"/>
    <p:sldId id="735" r:id="rId42"/>
    <p:sldId id="737" r:id="rId43"/>
    <p:sldId id="738" r:id="rId44"/>
    <p:sldId id="739" r:id="rId45"/>
    <p:sldId id="740" r:id="rId46"/>
    <p:sldId id="741" r:id="rId47"/>
    <p:sldId id="742" r:id="rId48"/>
    <p:sldId id="743" r:id="rId49"/>
    <p:sldId id="744" r:id="rId50"/>
    <p:sldId id="748" r:id="rId51"/>
    <p:sldId id="749" r:id="rId52"/>
    <p:sldId id="746" r:id="rId53"/>
    <p:sldId id="798" r:id="rId54"/>
    <p:sldId id="800" r:id="rId55"/>
    <p:sldId id="769" r:id="rId56"/>
    <p:sldId id="1070" r:id="rId57"/>
    <p:sldId id="796" r:id="rId58"/>
    <p:sldId id="797" r:id="rId59"/>
    <p:sldId id="753" r:id="rId60"/>
    <p:sldId id="759" r:id="rId61"/>
    <p:sldId id="772" r:id="rId62"/>
    <p:sldId id="778" r:id="rId63"/>
    <p:sldId id="1071" r:id="rId64"/>
    <p:sldId id="951" r:id="rId65"/>
    <p:sldId id="952" r:id="rId66"/>
    <p:sldId id="754" r:id="rId6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755"/>
            <p14:sldId id="756"/>
            <p14:sldId id="757"/>
            <p14:sldId id="758"/>
            <p14:sldId id="833"/>
            <p14:sldId id="868"/>
            <p14:sldId id="1062"/>
            <p14:sldId id="1063"/>
            <p14:sldId id="1064"/>
            <p14:sldId id="1065"/>
            <p14:sldId id="1066"/>
            <p14:sldId id="726"/>
            <p14:sldId id="736"/>
            <p14:sldId id="873"/>
            <p14:sldId id="1067"/>
            <p14:sldId id="801"/>
            <p14:sldId id="1068"/>
            <p14:sldId id="803"/>
            <p14:sldId id="802"/>
            <p14:sldId id="805"/>
            <p14:sldId id="727"/>
            <p14:sldId id="721"/>
            <p14:sldId id="729"/>
            <p14:sldId id="811"/>
            <p14:sldId id="812"/>
            <p14:sldId id="813"/>
            <p14:sldId id="760"/>
            <p14:sldId id="728"/>
            <p14:sldId id="725"/>
            <p14:sldId id="730"/>
            <p14:sldId id="724"/>
            <p14:sldId id="732"/>
            <p14:sldId id="731"/>
            <p14:sldId id="733"/>
            <p14:sldId id="734"/>
            <p14:sldId id="751"/>
            <p14:sldId id="752"/>
            <p14:sldId id="630"/>
            <p14:sldId id="706"/>
            <p14:sldId id="735"/>
            <p14:sldId id="737"/>
            <p14:sldId id="738"/>
            <p14:sldId id="739"/>
            <p14:sldId id="740"/>
            <p14:sldId id="741"/>
            <p14:sldId id="742"/>
            <p14:sldId id="743"/>
            <p14:sldId id="744"/>
            <p14:sldId id="748"/>
            <p14:sldId id="749"/>
            <p14:sldId id="746"/>
            <p14:sldId id="798"/>
            <p14:sldId id="800"/>
            <p14:sldId id="769"/>
            <p14:sldId id="1070"/>
            <p14:sldId id="796"/>
            <p14:sldId id="797"/>
            <p14:sldId id="753"/>
            <p14:sldId id="759"/>
            <p14:sldId id="772"/>
            <p14:sldId id="778"/>
            <p14:sldId id="1071"/>
            <p14:sldId id="951"/>
            <p14:sldId id="952"/>
            <p14:sldId id="754"/>
          </p14:sldIdLst>
        </p14:section>
        <p14:section name="backup" id="{38F0F3F0-7FC8-4996-885D-D15301306022}">
          <p14:sldIdLst/>
        </p14:section>
      </p14:sectionLst>
    </p:ext>
    <p:ext uri="{EFAFB233-063F-42B5-8137-9DF3F51BA10A}">
      <p15:sldGuideLst xmlns:p15="http://schemas.microsoft.com/office/powerpoint/2012/main">
        <p15:guide id="1" orient="horz" pos="2160" userDrawn="1">
          <p15:clr>
            <a:srgbClr val="A4A3A4"/>
          </p15:clr>
        </p15:guide>
        <p15:guide id="2" pos="285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1" autoAdjust="0"/>
    <p:restoredTop sz="95093" autoAdjust="0"/>
  </p:normalViewPr>
  <p:slideViewPr>
    <p:cSldViewPr snapToGrid="0">
      <p:cViewPr varScale="1">
        <p:scale>
          <a:sx n="111" d="100"/>
          <a:sy n="111" d="100"/>
        </p:scale>
        <p:origin x="72" y="1000"/>
      </p:cViewPr>
      <p:guideLst>
        <p:guide orient="horz" pos="2160"/>
        <p:guide pos="2857"/>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2023/5/21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 the Wasserstein variant</a:t>
            </a:r>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61</a:t>
            </a:fld>
            <a:endParaRPr lang="zh-TW" altLang="en-US"/>
          </a:p>
        </p:txBody>
      </p:sp>
    </p:spTree>
    <p:extLst>
      <p:ext uri="{BB962C8B-B14F-4D97-AF65-F5344CB8AC3E}">
        <p14:creationId xmlns:p14="http://schemas.microsoft.com/office/powerpoint/2010/main" val="3759841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F382-94E5-4172-8ACD-912DFC53CC88}" type="slidenum">
              <a:rPr lang="zh-TW" altLang="en-US" smtClean="0"/>
              <a:pPr/>
              <a:t>6</a:t>
            </a:fld>
            <a:endParaRPr lang="zh-TW" altLang="en-US"/>
          </a:p>
        </p:txBody>
      </p:sp>
    </p:spTree>
    <p:extLst>
      <p:ext uri="{BB962C8B-B14F-4D97-AF65-F5344CB8AC3E}">
        <p14:creationId xmlns:p14="http://schemas.microsoft.com/office/powerpoint/2010/main" val="3153362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13</a:t>
            </a:fld>
            <a:endParaRPr lang="zh-TW" altLang="en-US"/>
          </a:p>
        </p:txBody>
      </p:sp>
    </p:spTree>
    <p:extLst>
      <p:ext uri="{BB962C8B-B14F-4D97-AF65-F5344CB8AC3E}">
        <p14:creationId xmlns:p14="http://schemas.microsoft.com/office/powerpoint/2010/main" val="2433634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Two alpha that change the world</a:t>
            </a:r>
          </a:p>
          <a:p>
            <a:r>
              <a:rPr kumimoji="1" lang="en-US" altLang="zh-TW" dirty="0"/>
              <a:t>Alpha go prove that machine learning has it potential that can learning thing very fast , only 40 days, we can make a machine from zero to be a master of the game of go</a:t>
            </a:r>
          </a:p>
          <a:p>
            <a:r>
              <a:rPr kumimoji="1" lang="en-US" altLang="zh-TW" dirty="0"/>
              <a:t>One of the difficult chess in the world, </a:t>
            </a:r>
          </a:p>
          <a:p>
            <a:r>
              <a:rPr kumimoji="1" lang="en-US" altLang="zh-TW" dirty="0"/>
              <a:t>Furthermore , another application,  Alpha fold2, published on nature ,which can successfully predict protein structure ,why we need to know structure? ,because the functionality of protein is determined by it’s structure</a:t>
            </a:r>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14</a:t>
            </a:fld>
            <a:endParaRPr lang="zh-TW" altLang="en-US"/>
          </a:p>
        </p:txBody>
      </p:sp>
    </p:spTree>
    <p:extLst>
      <p:ext uri="{BB962C8B-B14F-4D97-AF65-F5344CB8AC3E}">
        <p14:creationId xmlns:p14="http://schemas.microsoft.com/office/powerpoint/2010/main" val="31685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solidFill>
                  <a:srgbClr val="222222"/>
                </a:solidFill>
                <a:latin typeface="-apple-system"/>
              </a:rPr>
              <a:t>O</a:t>
            </a:r>
            <a:r>
              <a:rPr lang="en" altLang="zh-TW" b="1" i="0" dirty="0">
                <a:solidFill>
                  <a:srgbClr val="222222"/>
                </a:solidFill>
                <a:effectLst/>
                <a:latin typeface="-apple-system"/>
              </a:rPr>
              <a:t>verview of artificial intelligence (AI)</a:t>
            </a:r>
            <a:endParaRPr kumimoji="1" lang="en-US" altLang="zh-TW"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23</a:t>
            </a:fld>
            <a:endParaRPr lang="zh-TW" altLang="en-US"/>
          </a:p>
        </p:txBody>
      </p:sp>
    </p:spTree>
    <p:extLst>
      <p:ext uri="{BB962C8B-B14F-4D97-AF65-F5344CB8AC3E}">
        <p14:creationId xmlns:p14="http://schemas.microsoft.com/office/powerpoint/2010/main" val="175228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30</a:t>
            </a:fld>
            <a:endParaRPr lang="zh-TW" altLang="en-US"/>
          </a:p>
        </p:txBody>
      </p:sp>
    </p:spTree>
    <p:extLst>
      <p:ext uri="{BB962C8B-B14F-4D97-AF65-F5344CB8AC3E}">
        <p14:creationId xmlns:p14="http://schemas.microsoft.com/office/powerpoint/2010/main" val="1434281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313131"/>
                </a:solidFill>
                <a:effectLst/>
                <a:latin typeface="Quattrocento Sans" panose="020F0502020204030204" pitchFamily="34" charset="0"/>
              </a:rPr>
              <a:t>loss function: L(</a:t>
            </a:r>
            <a:r>
              <a:rPr lang="el-GR" altLang="zh-TW" b="0" i="0" dirty="0">
                <a:solidFill>
                  <a:srgbClr val="313131"/>
                </a:solidFill>
                <a:effectLst/>
                <a:latin typeface="Quattrocento Sans" panose="020F0502020204030204" pitchFamily="34" charset="0"/>
              </a:rPr>
              <a:t>θ) </a:t>
            </a:r>
            <a:r>
              <a:rPr lang="zh-TW" altLang="en-US" b="0" i="0" dirty="0">
                <a:solidFill>
                  <a:srgbClr val="313131"/>
                </a:solidFill>
                <a:effectLst/>
                <a:latin typeface="Quattrocento Sans" panose="020F0502020204030204" pitchFamily="34" charset="0"/>
              </a:rPr>
              <a:t>等於所有的</a:t>
            </a:r>
            <a:r>
              <a:rPr lang="en" altLang="zh-TW" b="0" i="0" dirty="0">
                <a:solidFill>
                  <a:srgbClr val="313131"/>
                </a:solidFill>
                <a:effectLst/>
                <a:latin typeface="Quattrocento Sans" panose="020F0502020204030204" pitchFamily="34" charset="0"/>
              </a:rPr>
              <a:t>training data</a:t>
            </a:r>
            <a:r>
              <a:rPr lang="zh-TW" altLang="en-US" b="0" i="0" dirty="0">
                <a:solidFill>
                  <a:srgbClr val="313131"/>
                </a:solidFill>
                <a:effectLst/>
                <a:latin typeface="Quattrocento Sans" panose="020F0502020204030204" pitchFamily="34" charset="0"/>
              </a:rPr>
              <a:t>的</a:t>
            </a:r>
            <a:r>
              <a:rPr lang="en" altLang="zh-TW" b="0" i="0" dirty="0">
                <a:solidFill>
                  <a:srgbClr val="313131"/>
                </a:solidFill>
                <a:effectLst/>
                <a:latin typeface="Quattrocento Sans" panose="020F0502020204030204" pitchFamily="34" charset="0"/>
              </a:rPr>
              <a:t>loss</a:t>
            </a:r>
            <a:r>
              <a:rPr lang="zh-TW" altLang="en-US" b="0" i="0" dirty="0">
                <a:solidFill>
                  <a:srgbClr val="313131"/>
                </a:solidFill>
                <a:effectLst/>
                <a:latin typeface="Quattrocento Sans" panose="020F0502020204030204" pitchFamily="34" charset="0"/>
              </a:rPr>
              <a:t>總和</a:t>
            </a:r>
            <a:endParaRPr lang="en-US" altLang="zh-TW" b="0" i="0" dirty="0">
              <a:solidFill>
                <a:srgbClr val="313131"/>
              </a:solidFill>
              <a:effectLst/>
              <a:latin typeface="Quattrocento Sans" panose="020F0502020204030204" pitchFamily="34" charset="0"/>
            </a:endParaRPr>
          </a:p>
          <a:p>
            <a:pPr algn="l"/>
            <a:r>
              <a:rPr lang="en" altLang="zh-TW" b="1" i="0" dirty="0">
                <a:solidFill>
                  <a:srgbClr val="313131"/>
                </a:solidFill>
                <a:effectLst/>
                <a:latin typeface="Quattrocento Sans" panose="020B0502050000020003" pitchFamily="34" charset="0"/>
              </a:rPr>
              <a:t>Forward pass</a:t>
            </a:r>
            <a:r>
              <a:rPr lang="en" altLang="zh-TW" b="0" i="0" dirty="0">
                <a:solidFill>
                  <a:srgbClr val="313131"/>
                </a:solidFill>
                <a:effectLst/>
                <a:latin typeface="Quattrocento Sans" panose="020B0502050000020003" pitchFamily="34" charset="0"/>
              </a:rPr>
              <a:t> </a:t>
            </a:r>
            <a:r>
              <a:rPr lang="zh-TW" altLang="en-US" b="0" i="0" dirty="0">
                <a:solidFill>
                  <a:srgbClr val="313131"/>
                </a:solidFill>
                <a:effectLst/>
                <a:latin typeface="Quattrocento Sans" panose="020B0502050000020003" pitchFamily="34" charset="0"/>
              </a:rPr>
              <a:t>每一個</a:t>
            </a:r>
            <a:r>
              <a:rPr lang="en" altLang="zh-TW" b="0" i="0" dirty="0">
                <a:solidFill>
                  <a:srgbClr val="313131"/>
                </a:solidFill>
                <a:effectLst/>
                <a:latin typeface="Quattrocento Sans" panose="020B0502050000020003" pitchFamily="34" charset="0"/>
              </a:rPr>
              <a:t>neuron </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activation function </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output</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就是他所連結的</a:t>
            </a:r>
            <a:r>
              <a:rPr lang="en" altLang="zh-TW" b="0" i="0" dirty="0">
                <a:solidFill>
                  <a:srgbClr val="313131"/>
                </a:solidFill>
                <a:effectLst/>
                <a:latin typeface="Quattrocento Sans" panose="020B0502050000020003" pitchFamily="34" charset="0"/>
              </a:rPr>
              <a:t>weight </a:t>
            </a:r>
            <a:r>
              <a:rPr lang="zh-TW" altLang="en-US" b="0" i="0" dirty="0">
                <a:solidFill>
                  <a:srgbClr val="313131"/>
                </a:solidFill>
                <a:effectLst/>
                <a:latin typeface="Quattrocento Sans" panose="020B0502050000020003" pitchFamily="34" charset="0"/>
              </a:rPr>
              <a:t>的 ∂</a:t>
            </a:r>
            <a:r>
              <a:rPr lang="en" altLang="zh-TW" b="0" i="0" dirty="0">
                <a:solidFill>
                  <a:srgbClr val="313131"/>
                </a:solidFill>
                <a:effectLst/>
                <a:latin typeface="Quattrocento Sans" panose="020B0502050000020003" pitchFamily="34" charset="0"/>
              </a:rPr>
              <a:t>z/∂w</a:t>
            </a:r>
          </a:p>
          <a:p>
            <a:pPr algn="l"/>
            <a:r>
              <a:rPr lang="en" altLang="zh-TW" b="1" i="0" dirty="0">
                <a:solidFill>
                  <a:srgbClr val="313131"/>
                </a:solidFill>
                <a:effectLst/>
                <a:latin typeface="Quattrocento Sans" panose="020B0502050000020003" pitchFamily="34" charset="0"/>
              </a:rPr>
              <a:t>Backward pass </a:t>
            </a:r>
            <a:r>
              <a:rPr lang="zh-TW" altLang="en-US" b="0" i="0" dirty="0">
                <a:solidFill>
                  <a:srgbClr val="313131"/>
                </a:solidFill>
                <a:effectLst/>
                <a:latin typeface="Quattrocento Sans" panose="020B0502050000020003" pitchFamily="34" charset="0"/>
              </a:rPr>
              <a:t>建一個與原來方向相反的</a:t>
            </a:r>
            <a:r>
              <a:rPr lang="en" altLang="zh-TW" b="0" i="0" dirty="0">
                <a:solidFill>
                  <a:srgbClr val="313131"/>
                </a:solidFill>
                <a:effectLst/>
                <a:latin typeface="Quattrocento Sans" panose="020B0502050000020003" pitchFamily="34" charset="0"/>
              </a:rPr>
              <a:t>neural network</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它的三角形</a:t>
            </a:r>
            <a:r>
              <a:rPr lang="en" altLang="zh-TW" b="0" i="0" dirty="0">
                <a:solidFill>
                  <a:srgbClr val="313131"/>
                </a:solidFill>
                <a:effectLst/>
                <a:latin typeface="Quattrocento Sans" panose="020B0502050000020003" pitchFamily="34" charset="0"/>
              </a:rPr>
              <a:t>neuron</a:t>
            </a:r>
            <a:r>
              <a:rPr lang="zh-TW" altLang="en-US" b="0" i="0" dirty="0">
                <a:solidFill>
                  <a:srgbClr val="313131"/>
                </a:solidFill>
                <a:effectLst/>
                <a:latin typeface="Quattrocento Sans" panose="020B0502050000020003" pitchFamily="34" charset="0"/>
              </a:rPr>
              <a:t>的</a:t>
            </a:r>
            <a:r>
              <a:rPr lang="en" altLang="zh-TW" b="0" i="0" dirty="0">
                <a:solidFill>
                  <a:srgbClr val="313131"/>
                </a:solidFill>
                <a:effectLst/>
                <a:latin typeface="Quattrocento Sans" panose="020B0502050000020003" pitchFamily="34" charset="0"/>
              </a:rPr>
              <a:t>output </a:t>
            </a:r>
            <a:r>
              <a:rPr lang="zh-TW" altLang="en-US" b="0" i="0" dirty="0">
                <a:solidFill>
                  <a:srgbClr val="313131"/>
                </a:solidFill>
                <a:effectLst/>
                <a:latin typeface="Quattrocento Sans" panose="020B0502050000020003" pitchFamily="34" charset="0"/>
              </a:rPr>
              <a:t>就是 ∂</a:t>
            </a:r>
            <a:r>
              <a:rPr lang="en" altLang="zh-TW" b="0" i="0" dirty="0">
                <a:solidFill>
                  <a:srgbClr val="313131"/>
                </a:solidFill>
                <a:effectLst/>
                <a:latin typeface="Quattrocento Sans" panose="020B0502050000020003" pitchFamily="34" charset="0"/>
              </a:rPr>
              <a:t>l/∂z</a:t>
            </a:r>
            <a:r>
              <a:rPr lang="zh-TW" altLang="en" b="0" i="0" dirty="0">
                <a:solidFill>
                  <a:srgbClr val="313131"/>
                </a:solidFill>
                <a:effectLst/>
                <a:latin typeface="Quattrocento Sans" panose="020B0502050000020003" pitchFamily="34" charset="0"/>
              </a:rPr>
              <a:t>，</a:t>
            </a:r>
            <a:r>
              <a:rPr lang="zh-TW" altLang="en-US" b="0" i="0" dirty="0">
                <a:solidFill>
                  <a:srgbClr val="313131"/>
                </a:solidFill>
                <a:effectLst/>
                <a:latin typeface="Quattrocento Sans" panose="020B0502050000020003" pitchFamily="34" charset="0"/>
              </a:rPr>
              <a:t>把通過</a:t>
            </a:r>
            <a:r>
              <a:rPr lang="en" altLang="zh-TW" b="0" i="0" dirty="0">
                <a:solidFill>
                  <a:srgbClr val="313131"/>
                </a:solidFill>
                <a:effectLst/>
                <a:latin typeface="Quattrocento Sans" panose="020B0502050000020003" pitchFamily="34" charset="0"/>
              </a:rPr>
              <a:t>forward pass </a:t>
            </a:r>
            <a:r>
              <a:rPr lang="zh-TW" altLang="en-US" b="0" i="0" dirty="0">
                <a:solidFill>
                  <a:srgbClr val="313131"/>
                </a:solidFill>
                <a:effectLst/>
                <a:latin typeface="Quattrocento Sans" panose="020B0502050000020003" pitchFamily="34" charset="0"/>
              </a:rPr>
              <a:t>得到的 ∂</a:t>
            </a:r>
            <a:r>
              <a:rPr lang="en" altLang="zh-TW" b="0" i="0" dirty="0">
                <a:solidFill>
                  <a:srgbClr val="313131"/>
                </a:solidFill>
                <a:effectLst/>
                <a:latin typeface="Quattrocento Sans" panose="020B0502050000020003" pitchFamily="34" charset="0"/>
              </a:rPr>
              <a:t>z/∂w </a:t>
            </a:r>
            <a:r>
              <a:rPr lang="zh-TW" altLang="en-US" b="0" i="0" dirty="0">
                <a:solidFill>
                  <a:srgbClr val="313131"/>
                </a:solidFill>
                <a:effectLst/>
                <a:latin typeface="Quattrocento Sans" panose="020B0502050000020003" pitchFamily="34" charset="0"/>
              </a:rPr>
              <a:t>和通過</a:t>
            </a:r>
            <a:r>
              <a:rPr lang="en" altLang="zh-TW" b="0" i="0" dirty="0">
                <a:solidFill>
                  <a:srgbClr val="313131"/>
                </a:solidFill>
                <a:effectLst/>
                <a:latin typeface="Quattrocento Sans" panose="020B0502050000020003" pitchFamily="34" charset="0"/>
              </a:rPr>
              <a:t>backward pass </a:t>
            </a:r>
            <a:r>
              <a:rPr lang="zh-TW" altLang="en-US" b="0" i="0" dirty="0">
                <a:solidFill>
                  <a:srgbClr val="313131"/>
                </a:solidFill>
                <a:effectLst/>
                <a:latin typeface="Quattrocento Sans" panose="020B0502050000020003" pitchFamily="34" charset="0"/>
              </a:rPr>
              <a:t>得到的 ∂</a:t>
            </a:r>
            <a:r>
              <a:rPr lang="en" altLang="zh-TW" b="0" i="0" dirty="0">
                <a:solidFill>
                  <a:srgbClr val="313131"/>
                </a:solidFill>
                <a:effectLst/>
                <a:latin typeface="Quattrocento Sans" panose="020B0502050000020003" pitchFamily="34" charset="0"/>
              </a:rPr>
              <a:t>l/∂z </a:t>
            </a:r>
            <a:r>
              <a:rPr lang="zh-TW" altLang="en-US" b="0" i="0" dirty="0">
                <a:solidFill>
                  <a:srgbClr val="313131"/>
                </a:solidFill>
                <a:effectLst/>
                <a:latin typeface="Quattrocento Sans" panose="020B0502050000020003" pitchFamily="34" charset="0"/>
              </a:rPr>
              <a:t>乘起來就可以得到 </a:t>
            </a:r>
            <a:r>
              <a:rPr lang="en" altLang="zh-TW" b="0" i="0" dirty="0">
                <a:solidFill>
                  <a:srgbClr val="313131"/>
                </a:solidFill>
                <a:effectLst/>
                <a:latin typeface="Quattrocento Sans" panose="020B0502050000020003" pitchFamily="34" charset="0"/>
              </a:rPr>
              <a:t>l </a:t>
            </a:r>
            <a:r>
              <a:rPr lang="zh-TW" altLang="en-US" b="0" i="0" dirty="0">
                <a:solidFill>
                  <a:srgbClr val="313131"/>
                </a:solidFill>
                <a:effectLst/>
                <a:latin typeface="Quattrocento Sans" panose="020B0502050000020003" pitchFamily="34" charset="0"/>
              </a:rPr>
              <a:t>對 </a:t>
            </a:r>
            <a:r>
              <a:rPr lang="en" altLang="zh-TW" b="0" i="0" dirty="0">
                <a:solidFill>
                  <a:srgbClr val="313131"/>
                </a:solidFill>
                <a:effectLst/>
                <a:latin typeface="Quattrocento Sans" panose="020B0502050000020003" pitchFamily="34" charset="0"/>
              </a:rPr>
              <a:t>w </a:t>
            </a:r>
            <a:r>
              <a:rPr lang="zh-TW" altLang="en-US" b="0" i="0" dirty="0">
                <a:solidFill>
                  <a:srgbClr val="313131"/>
                </a:solidFill>
                <a:effectLst/>
                <a:latin typeface="Quattrocento Sans" panose="020B0502050000020003" pitchFamily="34" charset="0"/>
              </a:rPr>
              <a:t>的偏微分 ∂</a:t>
            </a:r>
            <a:r>
              <a:rPr lang="en" altLang="zh-TW" b="0" i="0" dirty="0">
                <a:solidFill>
                  <a:srgbClr val="313131"/>
                </a:solidFill>
                <a:effectLst/>
                <a:latin typeface="Quattrocento Sans" panose="020B0502050000020003" pitchFamily="34" charset="0"/>
              </a:rPr>
              <a:t>l/∂w</a:t>
            </a:r>
          </a:p>
          <a:p>
            <a:endParaRPr lang="en-US" altLang="zh-TW" b="0" i="0" dirty="0">
              <a:solidFill>
                <a:srgbClr val="313131"/>
              </a:solidFill>
              <a:effectLst/>
              <a:latin typeface="Quattrocento Sans" panose="020F0502020204030204" pitchFamily="34" charset="0"/>
            </a:endParaRPr>
          </a:p>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36</a:t>
            </a:fld>
            <a:endParaRPr lang="zh-TW" altLang="en-US"/>
          </a:p>
        </p:txBody>
      </p:sp>
    </p:spTree>
    <p:extLst>
      <p:ext uri="{BB962C8B-B14F-4D97-AF65-F5344CB8AC3E}">
        <p14:creationId xmlns:p14="http://schemas.microsoft.com/office/powerpoint/2010/main" val="71790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222222"/>
                </a:solidFill>
                <a:effectLst/>
                <a:latin typeface="-apple-system"/>
              </a:rPr>
              <a:t>Choudhary, K., </a:t>
            </a:r>
            <a:r>
              <a:rPr lang="en" altLang="zh-TW" b="0" i="0" dirty="0" err="1">
                <a:solidFill>
                  <a:srgbClr val="222222"/>
                </a:solidFill>
                <a:effectLst/>
                <a:latin typeface="-apple-system"/>
              </a:rPr>
              <a:t>DeCost</a:t>
            </a:r>
            <a:r>
              <a:rPr lang="en" altLang="zh-TW" b="0" i="0" dirty="0">
                <a:solidFill>
                  <a:srgbClr val="222222"/>
                </a:solidFill>
                <a:effectLst/>
                <a:latin typeface="-apple-system"/>
              </a:rPr>
              <a:t>, B., Chen, C. </a:t>
            </a:r>
            <a:r>
              <a:rPr lang="en" altLang="zh-TW" b="0" i="1" dirty="0">
                <a:solidFill>
                  <a:srgbClr val="222222"/>
                </a:solidFill>
                <a:effectLst/>
                <a:latin typeface="-apple-system"/>
              </a:rPr>
              <a:t>et al.</a:t>
            </a:r>
            <a:r>
              <a:rPr lang="en" altLang="zh-TW" b="0" i="0" dirty="0">
                <a:solidFill>
                  <a:srgbClr val="222222"/>
                </a:solidFill>
                <a:effectLst/>
                <a:latin typeface="-apple-system"/>
              </a:rPr>
              <a:t> </a:t>
            </a:r>
            <a:r>
              <a:rPr lang="en" altLang="zh-TW" b="0" i="1" dirty="0" err="1">
                <a:solidFill>
                  <a:srgbClr val="222222"/>
                </a:solidFill>
                <a:effectLst/>
                <a:latin typeface="-apple-system"/>
              </a:rPr>
              <a:t>npj</a:t>
            </a:r>
            <a:r>
              <a:rPr lang="en" altLang="zh-TW" b="0" i="1" dirty="0">
                <a:solidFill>
                  <a:srgbClr val="222222"/>
                </a:solidFill>
                <a:effectLst/>
                <a:latin typeface="-apple-system"/>
              </a:rPr>
              <a:t> </a:t>
            </a:r>
            <a:r>
              <a:rPr lang="en" altLang="zh-TW" b="0" i="1" dirty="0" err="1">
                <a:solidFill>
                  <a:srgbClr val="222222"/>
                </a:solidFill>
                <a:effectLst/>
                <a:latin typeface="-apple-system"/>
              </a:rPr>
              <a:t>Comput</a:t>
            </a:r>
            <a:r>
              <a:rPr lang="en" altLang="zh-TW" b="0" i="1" dirty="0">
                <a:solidFill>
                  <a:srgbClr val="222222"/>
                </a:solidFill>
                <a:effectLst/>
                <a:latin typeface="-apple-system"/>
              </a:rPr>
              <a:t> Mater</a:t>
            </a:r>
            <a:r>
              <a:rPr lang="en" altLang="zh-TW" b="0" i="0" dirty="0">
                <a:solidFill>
                  <a:srgbClr val="222222"/>
                </a:solidFill>
                <a:effectLst/>
                <a:latin typeface="-apple-system"/>
              </a:rPr>
              <a:t> </a:t>
            </a:r>
            <a:r>
              <a:rPr lang="en" altLang="zh-TW" b="1" i="0" dirty="0">
                <a:solidFill>
                  <a:srgbClr val="222222"/>
                </a:solidFill>
                <a:effectLst/>
                <a:latin typeface="-apple-system"/>
              </a:rPr>
              <a:t>8</a:t>
            </a:r>
            <a:r>
              <a:rPr lang="en" altLang="zh-TW" b="0" i="0" dirty="0">
                <a:solidFill>
                  <a:srgbClr val="222222"/>
                </a:solidFill>
                <a:effectLst/>
                <a:latin typeface="-apple-system"/>
              </a:rPr>
              <a:t>, 59 (2022).</a:t>
            </a:r>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39</a:t>
            </a:fld>
            <a:endParaRPr lang="zh-TW" altLang="en-US"/>
          </a:p>
        </p:txBody>
      </p:sp>
    </p:spTree>
    <p:extLst>
      <p:ext uri="{BB962C8B-B14F-4D97-AF65-F5344CB8AC3E}">
        <p14:creationId xmlns:p14="http://schemas.microsoft.com/office/powerpoint/2010/main" val="1964828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 altLang="zh-TW" b="0" i="0" dirty="0">
                <a:solidFill>
                  <a:srgbClr val="121212"/>
                </a:solidFill>
                <a:effectLst/>
                <a:latin typeface="-apple-system"/>
              </a:rPr>
              <a:t>VAE</a:t>
            </a:r>
            <a:r>
              <a:rPr lang="zh-TW" altLang="en-US" b="0" i="0" dirty="0">
                <a:solidFill>
                  <a:srgbClr val="121212"/>
                </a:solidFill>
                <a:effectLst/>
                <a:latin typeface="-apple-system"/>
              </a:rPr>
              <a:t>里面</a:t>
            </a:r>
            <a:r>
              <a:rPr lang="en" altLang="zh-TW" b="0" i="0" dirty="0">
                <a:solidFill>
                  <a:srgbClr val="121212"/>
                </a:solidFill>
                <a:effectLst/>
                <a:latin typeface="-apple-system"/>
              </a:rPr>
              <a:t>z</a:t>
            </a:r>
            <a:r>
              <a:rPr lang="zh-TW" altLang="en-US" b="0" i="0" dirty="0">
                <a:solidFill>
                  <a:srgbClr val="121212"/>
                </a:solidFill>
                <a:effectLst/>
                <a:latin typeface="-apple-system"/>
              </a:rPr>
              <a:t>到</a:t>
            </a:r>
            <a:r>
              <a:rPr lang="en" altLang="zh-TW" b="0" i="0" dirty="0">
                <a:solidFill>
                  <a:srgbClr val="121212"/>
                </a:solidFill>
                <a:effectLst/>
                <a:latin typeface="-apple-system"/>
              </a:rPr>
              <a:t>x</a:t>
            </a:r>
            <a:r>
              <a:rPr lang="zh-TW" altLang="en-US" b="0" i="0" dirty="0">
                <a:solidFill>
                  <a:srgbClr val="121212"/>
                </a:solidFill>
                <a:effectLst/>
                <a:latin typeface="-apple-system"/>
              </a:rPr>
              <a:t>的</a:t>
            </a:r>
            <a:r>
              <a:rPr lang="en" altLang="zh-TW" b="0" i="0" dirty="0" err="1">
                <a:solidFill>
                  <a:srgbClr val="121212"/>
                </a:solidFill>
                <a:effectLst/>
                <a:latin typeface="-apple-system"/>
              </a:rPr>
              <a:t>depencence</a:t>
            </a:r>
            <a:r>
              <a:rPr lang="zh-TW" altLang="en-US" b="0" i="0" dirty="0">
                <a:solidFill>
                  <a:srgbClr val="121212"/>
                </a:solidFill>
                <a:effectLst/>
                <a:latin typeface="-apple-system"/>
              </a:rPr>
              <a:t>是随机的，而</a:t>
            </a:r>
            <a:r>
              <a:rPr lang="en" altLang="zh-TW" b="0" i="0" dirty="0">
                <a:solidFill>
                  <a:srgbClr val="121212"/>
                </a:solidFill>
                <a:effectLst/>
                <a:latin typeface="-apple-system"/>
              </a:rPr>
              <a:t>GAN</a:t>
            </a:r>
            <a:r>
              <a:rPr lang="zh-TW" altLang="en-US" b="0" i="0" dirty="0">
                <a:solidFill>
                  <a:srgbClr val="121212"/>
                </a:solidFill>
                <a:effectLst/>
                <a:latin typeface="-apple-system"/>
              </a:rPr>
              <a:t>里是确定性的。这使得</a:t>
            </a:r>
            <a:r>
              <a:rPr lang="en" altLang="zh-TW" b="0" i="0" dirty="0">
                <a:solidFill>
                  <a:srgbClr val="121212"/>
                </a:solidFill>
                <a:effectLst/>
                <a:latin typeface="-apple-system"/>
              </a:rPr>
              <a:t>VAE</a:t>
            </a:r>
            <a:r>
              <a:rPr lang="zh-TW" altLang="en-US" b="0" i="0" dirty="0">
                <a:solidFill>
                  <a:srgbClr val="121212"/>
                </a:solidFill>
                <a:effectLst/>
                <a:latin typeface="-apple-system"/>
              </a:rPr>
              <a:t>的</a:t>
            </a:r>
            <a:r>
              <a:rPr lang="en" altLang="zh-TW" b="0" i="0" dirty="0">
                <a:solidFill>
                  <a:srgbClr val="121212"/>
                </a:solidFill>
                <a:effectLst/>
                <a:latin typeface="-apple-system"/>
              </a:rPr>
              <a:t>inference</a:t>
            </a:r>
            <a:r>
              <a:rPr lang="zh-TW" altLang="en-US" b="0" i="0" dirty="0">
                <a:solidFill>
                  <a:srgbClr val="121212"/>
                </a:solidFill>
                <a:effectLst/>
                <a:latin typeface="-apple-system"/>
              </a:rPr>
              <a:t>相对来说是</a:t>
            </a:r>
            <a:r>
              <a:rPr lang="en" altLang="zh-TW" b="0" i="0" dirty="0">
                <a:solidFill>
                  <a:srgbClr val="121212"/>
                </a:solidFill>
                <a:effectLst/>
                <a:latin typeface="-apple-system"/>
              </a:rPr>
              <a:t>well-defined</a:t>
            </a:r>
            <a:r>
              <a:rPr lang="zh-TW" altLang="en-US" b="0" i="0" dirty="0">
                <a:solidFill>
                  <a:srgbClr val="121212"/>
                </a:solidFill>
                <a:effectLst/>
                <a:latin typeface="-apple-system"/>
              </a:rPr>
              <a:t>的而</a:t>
            </a:r>
            <a:r>
              <a:rPr lang="en" altLang="zh-TW" b="0" i="0" dirty="0">
                <a:solidFill>
                  <a:srgbClr val="121212"/>
                </a:solidFill>
                <a:effectLst/>
                <a:latin typeface="-apple-system"/>
              </a:rPr>
              <a:t>GAN</a:t>
            </a:r>
            <a:r>
              <a:rPr lang="zh-TW" altLang="en-US" b="0" i="0" dirty="0">
                <a:solidFill>
                  <a:srgbClr val="121212"/>
                </a:solidFill>
                <a:effectLst/>
                <a:latin typeface="-apple-system"/>
              </a:rPr>
              <a:t>的</a:t>
            </a:r>
            <a:r>
              <a:rPr lang="en" altLang="zh-TW" b="0" i="0" dirty="0" err="1">
                <a:solidFill>
                  <a:srgbClr val="121212"/>
                </a:solidFill>
                <a:effectLst/>
                <a:latin typeface="-apple-system"/>
              </a:rPr>
              <a:t>inferernce</a:t>
            </a:r>
            <a:r>
              <a:rPr lang="zh-TW" altLang="en-US" b="0" i="0" dirty="0">
                <a:solidFill>
                  <a:srgbClr val="121212"/>
                </a:solidFill>
                <a:effectLst/>
                <a:latin typeface="-apple-system"/>
              </a:rPr>
              <a:t>相对来说是病态的。</a:t>
            </a:r>
          </a:p>
          <a:p>
            <a:pPr algn="l"/>
            <a:r>
              <a:rPr lang="zh-TW" altLang="en-US" b="0" i="0" dirty="0">
                <a:solidFill>
                  <a:srgbClr val="121212"/>
                </a:solidFill>
                <a:effectLst/>
                <a:latin typeface="-apple-system"/>
              </a:rPr>
              <a:t>这个建模上的区别也是来自于两者建模目的的不同。</a:t>
            </a:r>
            <a:r>
              <a:rPr lang="en" altLang="zh-TW" b="0" i="0" dirty="0">
                <a:solidFill>
                  <a:srgbClr val="121212"/>
                </a:solidFill>
                <a:effectLst/>
                <a:latin typeface="-apple-system"/>
              </a:rPr>
              <a:t>GAN</a:t>
            </a:r>
            <a:r>
              <a:rPr lang="zh-TW" altLang="en-US" b="0" i="0" dirty="0">
                <a:solidFill>
                  <a:srgbClr val="121212"/>
                </a:solidFill>
                <a:effectLst/>
                <a:latin typeface="-apple-system"/>
              </a:rPr>
              <a:t>就是为了生成新图片，而</a:t>
            </a:r>
            <a:r>
              <a:rPr lang="en" altLang="zh-TW" b="0" i="0" dirty="0">
                <a:solidFill>
                  <a:srgbClr val="121212"/>
                </a:solidFill>
                <a:effectLst/>
                <a:latin typeface="-apple-system"/>
              </a:rPr>
              <a:t>VAE</a:t>
            </a:r>
            <a:r>
              <a:rPr lang="zh-TW" altLang="en-US" b="0" i="0" dirty="0">
                <a:solidFill>
                  <a:srgbClr val="121212"/>
                </a:solidFill>
                <a:effectLst/>
                <a:latin typeface="-apple-system"/>
              </a:rPr>
              <a:t>除此之外，更想做的事情是建模数据的分布以及学到数据的隐含表示</a:t>
            </a:r>
          </a:p>
          <a:p>
            <a:endParaRPr kumimoji="1" lang="zh-TW" altLang="en-US" dirty="0"/>
          </a:p>
        </p:txBody>
      </p:sp>
      <p:sp>
        <p:nvSpPr>
          <p:cNvPr id="4" name="投影片編號版面配置區 3"/>
          <p:cNvSpPr>
            <a:spLocks noGrp="1"/>
          </p:cNvSpPr>
          <p:nvPr>
            <p:ph type="sldNum" sz="quarter" idx="5"/>
          </p:nvPr>
        </p:nvSpPr>
        <p:spPr/>
        <p:txBody>
          <a:bodyPr/>
          <a:lstStyle/>
          <a:p>
            <a:fld id="{A82EF382-94E5-4172-8ACD-912DFC53CC88}" type="slidenum">
              <a:rPr lang="zh-TW" altLang="en-US" smtClean="0"/>
              <a:pPr/>
              <a:t>40</a:t>
            </a:fld>
            <a:endParaRPr lang="zh-TW" altLang="en-US"/>
          </a:p>
        </p:txBody>
      </p:sp>
    </p:spTree>
    <p:extLst>
      <p:ext uri="{BB962C8B-B14F-4D97-AF65-F5344CB8AC3E}">
        <p14:creationId xmlns:p14="http://schemas.microsoft.com/office/powerpoint/2010/main" val="93546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en.wikipedia.org/wiki/Scatterplot" TargetMode="External"/><Relationship Id="rId1" Type="http://schemas.openxmlformats.org/officeDocument/2006/relationships/slideLayout" Target="../slideLayouts/slideLayout2.xml"/><Relationship Id="rId5" Type="http://schemas.openxmlformats.org/officeDocument/2006/relationships/image" Target="../media/image94.png"/><Relationship Id="rId4" Type="http://schemas.microsoft.com/office/2007/relationships/hdphoto" Target="../media/hdphoto3.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48550/arXiv.1406.2661" TargetMode="Externa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hyperlink" Target="https://doi.org/10.48550/arXiv.1406.2661" TargetMode="External"/><Relationship Id="rId5" Type="http://schemas.openxmlformats.org/officeDocument/2006/relationships/image" Target="../media/image102.png"/><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doi.org/10.48550/arXiv.1705.10843"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oi.org/10.48550/arXiv.1705.1084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2.xml"/><Relationship Id="rId4" Type="http://schemas.openxmlformats.org/officeDocument/2006/relationships/image" Target="../media/image113.gif"/></Relationships>
</file>

<file path=ppt/slides/_rels/slide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s://doi.org/10.48550/arXiv.1802.04364" TargetMode="External"/><Relationship Id="rId7"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r>
              <a:rPr lang="en-US" sz="3000" dirty="0">
                <a:solidFill>
                  <a:srgbClr val="000000"/>
                </a:solidFill>
                <a:latin typeface="+mn-lt"/>
              </a:rPr>
              <a:t>Machine Learning in Chemistry</a:t>
            </a: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NTHU Library Comp Lab II</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014AFC-3D18-416F-9A0B-59D2F7F633E3}"/>
              </a:ext>
            </a:extLst>
          </p:cNvPr>
          <p:cNvSpPr>
            <a:spLocks noGrp="1"/>
          </p:cNvSpPr>
          <p:nvPr>
            <p:ph type="title"/>
          </p:nvPr>
        </p:nvSpPr>
        <p:spPr/>
        <p:txBody>
          <a:bodyPr/>
          <a:lstStyle/>
          <a:p>
            <a:r>
              <a:rPr lang="en-US" dirty="0"/>
              <a:t>Forcefield parameters</a:t>
            </a:r>
          </a:p>
        </p:txBody>
      </p:sp>
      <p:sp>
        <p:nvSpPr>
          <p:cNvPr id="3" name="內容版面配置區 2">
            <a:extLst>
              <a:ext uri="{FF2B5EF4-FFF2-40B4-BE49-F238E27FC236}">
                <a16:creationId xmlns:a16="http://schemas.microsoft.com/office/drawing/2014/main" id="{A5CC1E0A-B296-47ED-83B0-D831753F59DF}"/>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EDCB820-96A4-4A1D-BFD1-1115D162EC86}"/>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pic>
        <p:nvPicPr>
          <p:cNvPr id="5" name="圖片 4">
            <a:extLst>
              <a:ext uri="{FF2B5EF4-FFF2-40B4-BE49-F238E27FC236}">
                <a16:creationId xmlns:a16="http://schemas.microsoft.com/office/drawing/2014/main" id="{A806F0F7-F011-424D-9E89-ED7A85180A99}"/>
              </a:ext>
            </a:extLst>
          </p:cNvPr>
          <p:cNvPicPr>
            <a:picLocks noChangeAspect="1"/>
          </p:cNvPicPr>
          <p:nvPr/>
        </p:nvPicPr>
        <p:blipFill>
          <a:blip r:embed="rId2"/>
          <a:stretch>
            <a:fillRect/>
          </a:stretch>
        </p:blipFill>
        <p:spPr>
          <a:xfrm>
            <a:off x="1922151" y="879892"/>
            <a:ext cx="5226673" cy="5408763"/>
          </a:xfrm>
          <a:prstGeom prst="rect">
            <a:avLst/>
          </a:prstGeom>
        </p:spPr>
      </p:pic>
    </p:spTree>
    <p:extLst>
      <p:ext uri="{BB962C8B-B14F-4D97-AF65-F5344CB8AC3E}">
        <p14:creationId xmlns:p14="http://schemas.microsoft.com/office/powerpoint/2010/main" val="230747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C5EEC9-627F-4A9B-BA85-0EF6C40AAF62}"/>
              </a:ext>
            </a:extLst>
          </p:cNvPr>
          <p:cNvSpPr>
            <a:spLocks noGrp="1"/>
          </p:cNvSpPr>
          <p:nvPr>
            <p:ph type="title"/>
          </p:nvPr>
        </p:nvSpPr>
        <p:spPr/>
        <p:txBody>
          <a:bodyPr/>
          <a:lstStyle/>
          <a:p>
            <a:r>
              <a:rPr lang="en-US" dirty="0"/>
              <a:t>Forcefield parameters</a:t>
            </a:r>
          </a:p>
        </p:txBody>
      </p:sp>
      <p:sp>
        <p:nvSpPr>
          <p:cNvPr id="3" name="內容版面配置區 2">
            <a:extLst>
              <a:ext uri="{FF2B5EF4-FFF2-40B4-BE49-F238E27FC236}">
                <a16:creationId xmlns:a16="http://schemas.microsoft.com/office/drawing/2014/main" id="{F2E263AB-37FF-419E-AB3E-BC5BAD518D6C}"/>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256DCDAE-1C31-4D71-946A-5E4927E449A1}"/>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pic>
        <p:nvPicPr>
          <p:cNvPr id="2050" name="Picture 2">
            <a:extLst>
              <a:ext uri="{FF2B5EF4-FFF2-40B4-BE49-F238E27FC236}">
                <a16:creationId xmlns:a16="http://schemas.microsoft.com/office/drawing/2014/main" id="{CBAF1304-8A64-418C-821A-B0A47B9BC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79893"/>
            <a:ext cx="3255421" cy="57308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CD05333-0915-4941-A408-649884279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1663" y="1150186"/>
            <a:ext cx="4400722" cy="437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666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9CFC2C-0F7B-45CD-A332-78868D9841E2}"/>
              </a:ext>
            </a:extLst>
          </p:cNvPr>
          <p:cNvSpPr>
            <a:spLocks noGrp="1"/>
          </p:cNvSpPr>
          <p:nvPr>
            <p:ph type="title"/>
          </p:nvPr>
        </p:nvSpPr>
        <p:spPr/>
        <p:txBody>
          <a:bodyPr/>
          <a:lstStyle/>
          <a:p>
            <a:r>
              <a:rPr lang="en-US" altLang="zh-TW" sz="2400" dirty="0"/>
              <a:t>In Taiwan: Asia’s silicon valley 2.0</a:t>
            </a:r>
            <a:endParaRPr lang="en-US" sz="2400" dirty="0"/>
          </a:p>
        </p:txBody>
      </p:sp>
      <p:sp>
        <p:nvSpPr>
          <p:cNvPr id="4" name="投影片編號版面配置區 3">
            <a:extLst>
              <a:ext uri="{FF2B5EF4-FFF2-40B4-BE49-F238E27FC236}">
                <a16:creationId xmlns:a16="http://schemas.microsoft.com/office/drawing/2014/main" id="{1B519AFF-E5CF-4B24-A4C0-526DFCE11D2B}"/>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pic>
        <p:nvPicPr>
          <p:cNvPr id="2050" name="Picture 2" descr="亞洲‧矽谷">
            <a:extLst>
              <a:ext uri="{FF2B5EF4-FFF2-40B4-BE49-F238E27FC236}">
                <a16:creationId xmlns:a16="http://schemas.microsoft.com/office/drawing/2014/main" id="{8C344823-4EE3-4A38-A343-749A8088B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91" y="982683"/>
            <a:ext cx="8698017" cy="4892634"/>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4626DCF6-33BD-4C2A-8B50-A3C96CC17431}"/>
              </a:ext>
            </a:extLst>
          </p:cNvPr>
          <p:cNvSpPr txBox="1"/>
          <p:nvPr/>
        </p:nvSpPr>
        <p:spPr>
          <a:xfrm>
            <a:off x="0" y="6642556"/>
            <a:ext cx="4040777"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https://www.ey.gov.tw/achievement/F856D03EF813C8E7 Accessed on 2022/11/17</a:t>
            </a:r>
          </a:p>
        </p:txBody>
      </p:sp>
      <p:sp>
        <p:nvSpPr>
          <p:cNvPr id="8" name="矩形 7">
            <a:extLst>
              <a:ext uri="{FF2B5EF4-FFF2-40B4-BE49-F238E27FC236}">
                <a16:creationId xmlns:a16="http://schemas.microsoft.com/office/drawing/2014/main" id="{C54D6D91-B16F-4964-A69A-65EA4873DF43}"/>
              </a:ext>
            </a:extLst>
          </p:cNvPr>
          <p:cNvSpPr/>
          <p:nvPr/>
        </p:nvSpPr>
        <p:spPr>
          <a:xfrm>
            <a:off x="1389722" y="4429615"/>
            <a:ext cx="1428980" cy="464190"/>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36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0E3310-885E-3A81-4F2E-44E830D83B3D}"/>
              </a:ext>
            </a:extLst>
          </p:cNvPr>
          <p:cNvSpPr>
            <a:spLocks noGrp="1"/>
          </p:cNvSpPr>
          <p:nvPr>
            <p:ph type="title"/>
          </p:nvPr>
        </p:nvSpPr>
        <p:spPr>
          <a:xfrm>
            <a:off x="2932752" y="59692"/>
            <a:ext cx="5546784" cy="651600"/>
          </a:xfrm>
        </p:spPr>
        <p:txBody>
          <a:bodyPr/>
          <a:lstStyle/>
          <a:p>
            <a:r>
              <a:rPr kumimoji="1" lang="en-US" altLang="zh-TW" dirty="0"/>
              <a:t>What is Machine Learning</a:t>
            </a:r>
            <a:endParaRPr kumimoji="1" lang="zh-TW" altLang="en-US" dirty="0"/>
          </a:p>
        </p:txBody>
      </p:sp>
      <p:sp>
        <p:nvSpPr>
          <p:cNvPr id="3" name="內容版面配置區 2">
            <a:extLst>
              <a:ext uri="{FF2B5EF4-FFF2-40B4-BE49-F238E27FC236}">
                <a16:creationId xmlns:a16="http://schemas.microsoft.com/office/drawing/2014/main" id="{24BD182A-E9FA-4D5B-B7F3-82C0F7532507}"/>
              </a:ext>
            </a:extLst>
          </p:cNvPr>
          <p:cNvSpPr>
            <a:spLocks noGrp="1"/>
          </p:cNvSpPr>
          <p:nvPr>
            <p:ph idx="1"/>
          </p:nvPr>
        </p:nvSpPr>
        <p:spPr>
          <a:xfrm>
            <a:off x="228600" y="788124"/>
            <a:ext cx="8686800" cy="5408763"/>
          </a:xfrm>
        </p:spPr>
        <p:txBody>
          <a:bodyPr>
            <a:normAutofit/>
          </a:bodyPr>
          <a:lstStyle/>
          <a:p>
            <a:r>
              <a:rPr lang="en" altLang="zh-TW" sz="2000" b="0" i="0" dirty="0">
                <a:effectLst/>
              </a:rPr>
              <a:t>Machine learning is a branch of</a:t>
            </a:r>
            <a:r>
              <a:rPr lang="en" altLang="zh-TW" sz="2000" b="0" i="0" strike="noStrike" dirty="0">
                <a:effectLst/>
              </a:rPr>
              <a:t> artificial intelligence (AI) </a:t>
            </a:r>
            <a:r>
              <a:rPr lang="en" altLang="zh-TW" sz="2000" b="0" i="0" dirty="0">
                <a:effectLst/>
              </a:rPr>
              <a:t> and computer science which focuses on the use of data and algorithms to imitate the way that humans learn, gradually improving its accuracy.</a:t>
            </a:r>
          </a:p>
          <a:p>
            <a:r>
              <a:rPr lang="en" altLang="zh-TW" sz="2000" b="0" i="0" dirty="0">
                <a:effectLst/>
              </a:rPr>
              <a:t>Machine learning is a crucial part of data science. It involves using algorithms and statistical methods to classify, predict, and discover insights in large datasets.</a:t>
            </a:r>
            <a:r>
              <a:rPr lang="en" altLang="zh-TW" sz="1600" b="0" i="0" dirty="0">
                <a:solidFill>
                  <a:srgbClr val="161616"/>
                </a:solidFill>
                <a:effectLst/>
              </a:rPr>
              <a:t>  </a:t>
            </a:r>
            <a:endParaRPr kumimoji="1" lang="en" altLang="zh-TW" sz="2000" dirty="0"/>
          </a:p>
        </p:txBody>
      </p:sp>
      <p:sp>
        <p:nvSpPr>
          <p:cNvPr id="4" name="投影片編號版面配置區 3">
            <a:extLst>
              <a:ext uri="{FF2B5EF4-FFF2-40B4-BE49-F238E27FC236}">
                <a16:creationId xmlns:a16="http://schemas.microsoft.com/office/drawing/2014/main" id="{C1060A27-7543-126B-F122-9D4E25C73AF2}"/>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pic>
        <p:nvPicPr>
          <p:cNvPr id="6" name="Picture 2" descr="Fig. 1">
            <a:extLst>
              <a:ext uri="{FF2B5EF4-FFF2-40B4-BE49-F238E27FC236}">
                <a16:creationId xmlns:a16="http://schemas.microsoft.com/office/drawing/2014/main" id="{84E21F04-6DEE-F7BD-CCD3-A740FAE8A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787" y="2964496"/>
            <a:ext cx="6062209" cy="343630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C9F2A0FD-C5B1-3A62-8BE3-902C89770301}"/>
              </a:ext>
            </a:extLst>
          </p:cNvPr>
          <p:cNvSpPr txBox="1"/>
          <p:nvPr/>
        </p:nvSpPr>
        <p:spPr>
          <a:xfrm>
            <a:off x="1753787" y="6488693"/>
            <a:ext cx="6400800" cy="307777"/>
          </a:xfrm>
          <a:prstGeom prst="rect">
            <a:avLst/>
          </a:prstGeom>
          <a:noFill/>
        </p:spPr>
        <p:txBody>
          <a:bodyPr wrap="square">
            <a:spAutoFit/>
          </a:bodyPr>
          <a:lstStyle/>
          <a:p>
            <a:r>
              <a:rPr lang="en" altLang="zh-TW" sz="1400" b="0" i="0" dirty="0">
                <a:solidFill>
                  <a:srgbClr val="222222"/>
                </a:solidFill>
                <a:effectLst/>
                <a:latin typeface="Arial" panose="020B0604020202020204" pitchFamily="34" charset="0"/>
                <a:cs typeface="Arial" panose="020B0604020202020204" pitchFamily="34" charset="0"/>
              </a:rPr>
              <a:t>Choudhary, K., </a:t>
            </a:r>
            <a:r>
              <a:rPr lang="en" altLang="zh-TW" sz="1400" b="0" i="0" dirty="0" err="1">
                <a:solidFill>
                  <a:srgbClr val="222222"/>
                </a:solidFill>
                <a:effectLst/>
                <a:latin typeface="Arial" panose="020B0604020202020204" pitchFamily="34" charset="0"/>
                <a:cs typeface="Arial" panose="020B0604020202020204" pitchFamily="34" charset="0"/>
              </a:rPr>
              <a:t>DeCost</a:t>
            </a:r>
            <a:r>
              <a:rPr lang="en" altLang="zh-TW" sz="1400" b="0" i="0" dirty="0">
                <a:solidFill>
                  <a:srgbClr val="222222"/>
                </a:solidFill>
                <a:effectLst/>
                <a:latin typeface="Arial" panose="020B0604020202020204" pitchFamily="34" charset="0"/>
                <a:cs typeface="Arial" panose="020B0604020202020204" pitchFamily="34" charset="0"/>
              </a:rPr>
              <a:t>, B., Chen, C. </a:t>
            </a:r>
            <a:r>
              <a:rPr lang="en" altLang="zh-TW" sz="1400" b="0" i="1" dirty="0">
                <a:solidFill>
                  <a:srgbClr val="222222"/>
                </a:solidFill>
                <a:effectLst/>
                <a:latin typeface="Arial" panose="020B0604020202020204" pitchFamily="34" charset="0"/>
                <a:cs typeface="Arial" panose="020B0604020202020204" pitchFamily="34" charset="0"/>
              </a:rPr>
              <a:t>et al.</a:t>
            </a:r>
            <a:r>
              <a:rPr lang="en" altLang="zh-TW" sz="1400" b="0" i="0" dirty="0">
                <a:solidFill>
                  <a:srgbClr val="222222"/>
                </a:solidFill>
                <a:effectLst/>
                <a:latin typeface="Arial" panose="020B0604020202020204" pitchFamily="34" charset="0"/>
                <a:cs typeface="Arial" panose="020B0604020202020204" pitchFamily="34" charset="0"/>
              </a:rPr>
              <a:t> </a:t>
            </a:r>
            <a:r>
              <a:rPr lang="en" altLang="zh-TW" sz="1400" b="0" i="1" dirty="0" err="1">
                <a:solidFill>
                  <a:srgbClr val="222222"/>
                </a:solidFill>
                <a:effectLst/>
                <a:latin typeface="Arial" panose="020B0604020202020204" pitchFamily="34" charset="0"/>
                <a:cs typeface="Arial" panose="020B0604020202020204" pitchFamily="34" charset="0"/>
              </a:rPr>
              <a:t>npj</a:t>
            </a:r>
            <a:r>
              <a:rPr lang="en" altLang="zh-TW" sz="1400" b="0" i="1" dirty="0">
                <a:solidFill>
                  <a:srgbClr val="222222"/>
                </a:solidFill>
                <a:effectLst/>
                <a:latin typeface="Arial" panose="020B0604020202020204" pitchFamily="34" charset="0"/>
                <a:cs typeface="Arial" panose="020B0604020202020204" pitchFamily="34" charset="0"/>
              </a:rPr>
              <a:t> </a:t>
            </a:r>
            <a:r>
              <a:rPr lang="en" altLang="zh-TW" sz="1400" b="0" i="1" dirty="0" err="1">
                <a:solidFill>
                  <a:srgbClr val="222222"/>
                </a:solidFill>
                <a:effectLst/>
                <a:latin typeface="Arial" panose="020B0604020202020204" pitchFamily="34" charset="0"/>
                <a:cs typeface="Arial" panose="020B0604020202020204" pitchFamily="34" charset="0"/>
              </a:rPr>
              <a:t>Comput</a:t>
            </a:r>
            <a:r>
              <a:rPr lang="en" altLang="zh-TW" sz="1400" b="0" i="1" dirty="0">
                <a:solidFill>
                  <a:srgbClr val="222222"/>
                </a:solidFill>
                <a:effectLst/>
                <a:latin typeface="Arial" panose="020B0604020202020204" pitchFamily="34" charset="0"/>
                <a:cs typeface="Arial" panose="020B0604020202020204" pitchFamily="34" charset="0"/>
              </a:rPr>
              <a:t> Mater</a:t>
            </a:r>
            <a:r>
              <a:rPr lang="en" altLang="zh-TW" sz="1400" b="0" i="0" dirty="0">
                <a:solidFill>
                  <a:srgbClr val="222222"/>
                </a:solidFill>
                <a:effectLst/>
                <a:latin typeface="Arial" panose="020B0604020202020204" pitchFamily="34" charset="0"/>
                <a:cs typeface="Arial" panose="020B0604020202020204" pitchFamily="34" charset="0"/>
              </a:rPr>
              <a:t> </a:t>
            </a:r>
            <a:r>
              <a:rPr lang="en" altLang="zh-TW" sz="1400" b="1" i="0" dirty="0">
                <a:solidFill>
                  <a:srgbClr val="222222"/>
                </a:solidFill>
                <a:effectLst/>
                <a:latin typeface="Arial" panose="020B0604020202020204" pitchFamily="34" charset="0"/>
                <a:cs typeface="Arial" panose="020B0604020202020204" pitchFamily="34" charset="0"/>
              </a:rPr>
              <a:t>8, </a:t>
            </a:r>
            <a:r>
              <a:rPr lang="en" altLang="zh-TW" sz="1400" b="0" i="0" dirty="0">
                <a:solidFill>
                  <a:srgbClr val="222222"/>
                </a:solidFill>
                <a:effectLst/>
                <a:latin typeface="Arial" panose="020B0604020202020204" pitchFamily="34" charset="0"/>
                <a:cs typeface="Arial" panose="020B0604020202020204" pitchFamily="34" charset="0"/>
              </a:rPr>
              <a:t>59 (2022)</a:t>
            </a:r>
            <a:endParaRPr lang="zh-TW"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8946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1EE17465-0FC6-C048-A6AD-9C2A7216B842}"/>
              </a:ext>
            </a:extLst>
          </p:cNvPr>
          <p:cNvSpPr>
            <a:spLocks noGrp="1" noChangeArrowheads="1"/>
          </p:cNvSpPr>
          <p:nvPr>
            <p:ph type="title"/>
          </p:nvPr>
        </p:nvSpPr>
        <p:spPr/>
        <p:txBody>
          <a:bodyPr/>
          <a:lstStyle/>
          <a:p>
            <a:r>
              <a:rPr lang="en-US" altLang="en-US" dirty="0"/>
              <a:t>Applications of ML</a:t>
            </a:r>
          </a:p>
        </p:txBody>
      </p:sp>
      <p:sp>
        <p:nvSpPr>
          <p:cNvPr id="2" name="Slide Number Placeholder 5">
            <a:extLst>
              <a:ext uri="{FF2B5EF4-FFF2-40B4-BE49-F238E27FC236}">
                <a16:creationId xmlns:a16="http://schemas.microsoft.com/office/drawing/2014/main" id="{6E2ED72D-CA6B-3B28-3451-29A9089C8660}"/>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14</a:t>
            </a:fld>
            <a:endParaRPr lang="en-US" altLang="en-US" dirty="0"/>
          </a:p>
        </p:txBody>
      </p:sp>
      <p:pic>
        <p:nvPicPr>
          <p:cNvPr id="1028" name="Picture 4" descr="最新一期《自然》（Nature）雜誌公布， Google 旗下 Deepmind 公司研發的人工智能程式 AlphaGo 戰勝了歐洲圍棋冠軍樊麾。google DeepMind">
            <a:extLst>
              <a:ext uri="{FF2B5EF4-FFF2-40B4-BE49-F238E27FC236}">
                <a16:creationId xmlns:a16="http://schemas.microsoft.com/office/drawing/2014/main" id="{F56CDF89-A08B-07DA-A2FF-796131C3B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592"/>
          <a:stretch/>
        </p:blipFill>
        <p:spPr bwMode="auto">
          <a:xfrm>
            <a:off x="1001947" y="1828275"/>
            <a:ext cx="3278223" cy="3692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圖片">
            <a:extLst>
              <a:ext uri="{FF2B5EF4-FFF2-40B4-BE49-F238E27FC236}">
                <a16:creationId xmlns:a16="http://schemas.microsoft.com/office/drawing/2014/main" id="{B1EAABF6-809A-7D9D-56E3-3D91CC9FC5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0000" b="9173"/>
          <a:stretch/>
        </p:blipFill>
        <p:spPr bwMode="auto">
          <a:xfrm>
            <a:off x="5193623" y="1828275"/>
            <a:ext cx="3112851" cy="369216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AB8160D-1821-4165-1063-2D22D89D425A}"/>
              </a:ext>
            </a:extLst>
          </p:cNvPr>
          <p:cNvSpPr txBox="1"/>
          <p:nvPr/>
        </p:nvSpPr>
        <p:spPr>
          <a:xfrm>
            <a:off x="2849670" y="6231523"/>
            <a:ext cx="3477978" cy="338554"/>
          </a:xfrm>
          <a:prstGeom prst="rect">
            <a:avLst/>
          </a:prstGeom>
          <a:noFill/>
        </p:spPr>
        <p:txBody>
          <a:bodyPr wrap="square">
            <a:spAutoFit/>
          </a:bodyPr>
          <a:lstStyle/>
          <a:p>
            <a:r>
              <a:rPr lang="en" altLang="zh-TW" sz="800" b="0" i="0" dirty="0">
                <a:solidFill>
                  <a:srgbClr val="222222"/>
                </a:solidFill>
                <a:effectLst/>
                <a:latin typeface="Arial" panose="020B0604020202020204" pitchFamily="34" charset="0"/>
                <a:cs typeface="Arial" panose="020B0604020202020204" pitchFamily="34" charset="0"/>
              </a:rPr>
              <a:t>Silver, D., Huang, A., Maddison, C. </a:t>
            </a:r>
            <a:r>
              <a:rPr lang="en" altLang="zh-TW" sz="800" b="0" i="1" dirty="0">
                <a:solidFill>
                  <a:srgbClr val="222222"/>
                </a:solidFill>
                <a:effectLst/>
                <a:latin typeface="Arial" panose="020B0604020202020204" pitchFamily="34" charset="0"/>
                <a:cs typeface="Arial" panose="020B0604020202020204" pitchFamily="34" charset="0"/>
              </a:rPr>
              <a:t>et al.</a:t>
            </a:r>
            <a:r>
              <a:rPr lang="en" altLang="zh-TW" sz="800" b="0" i="0" dirty="0">
                <a:solidFill>
                  <a:srgbClr val="222222"/>
                </a:solidFill>
                <a:effectLst/>
                <a:latin typeface="Arial" panose="020B0604020202020204" pitchFamily="34" charset="0"/>
                <a:cs typeface="Arial" panose="020B0604020202020204" pitchFamily="34" charset="0"/>
              </a:rPr>
              <a:t> </a:t>
            </a:r>
            <a:r>
              <a:rPr lang="en" altLang="zh-TW" sz="800" b="0" i="1" dirty="0">
                <a:solidFill>
                  <a:srgbClr val="222222"/>
                </a:solidFill>
                <a:effectLst/>
                <a:latin typeface="Arial" panose="020B0604020202020204" pitchFamily="34" charset="0"/>
                <a:cs typeface="Arial" panose="020B0604020202020204" pitchFamily="34" charset="0"/>
              </a:rPr>
              <a:t>Nature</a:t>
            </a:r>
            <a:r>
              <a:rPr lang="en" altLang="zh-TW" sz="800" b="0" i="0" dirty="0">
                <a:solidFill>
                  <a:srgbClr val="222222"/>
                </a:solidFill>
                <a:effectLst/>
                <a:latin typeface="Arial" panose="020B0604020202020204" pitchFamily="34" charset="0"/>
                <a:cs typeface="Arial" panose="020B0604020202020204" pitchFamily="34" charset="0"/>
              </a:rPr>
              <a:t> </a:t>
            </a:r>
            <a:r>
              <a:rPr lang="en" altLang="zh-TW" sz="800" b="1" i="0" dirty="0">
                <a:solidFill>
                  <a:srgbClr val="222222"/>
                </a:solidFill>
                <a:effectLst/>
                <a:latin typeface="Arial" panose="020B0604020202020204" pitchFamily="34" charset="0"/>
                <a:cs typeface="Arial" panose="020B0604020202020204" pitchFamily="34" charset="0"/>
              </a:rPr>
              <a:t>529</a:t>
            </a:r>
            <a:r>
              <a:rPr lang="en" altLang="zh-TW" sz="800" b="0" i="0" dirty="0">
                <a:solidFill>
                  <a:srgbClr val="222222"/>
                </a:solidFill>
                <a:effectLst/>
                <a:latin typeface="Arial" panose="020B0604020202020204" pitchFamily="34" charset="0"/>
                <a:cs typeface="Arial" panose="020B0604020202020204" pitchFamily="34" charset="0"/>
              </a:rPr>
              <a:t>, 484–489 (2016)</a:t>
            </a:r>
          </a:p>
          <a:p>
            <a:r>
              <a:rPr lang="en" altLang="zh-TW" sz="800" b="0" i="0" dirty="0">
                <a:solidFill>
                  <a:srgbClr val="222222"/>
                </a:solidFill>
                <a:effectLst/>
                <a:latin typeface="-apple-system"/>
              </a:rPr>
              <a:t>Jumper, J., Evans, R., </a:t>
            </a:r>
            <a:r>
              <a:rPr lang="en" altLang="zh-TW" sz="800" b="0" i="0" dirty="0" err="1">
                <a:solidFill>
                  <a:srgbClr val="222222"/>
                </a:solidFill>
                <a:effectLst/>
                <a:latin typeface="-apple-system"/>
              </a:rPr>
              <a:t>Pritzel</a:t>
            </a:r>
            <a:r>
              <a:rPr lang="en" altLang="zh-TW" sz="800" b="0" i="0" dirty="0">
                <a:solidFill>
                  <a:srgbClr val="222222"/>
                </a:solidFill>
                <a:effectLst/>
                <a:latin typeface="-apple-system"/>
              </a:rPr>
              <a:t>, A. </a:t>
            </a:r>
            <a:r>
              <a:rPr lang="en" altLang="zh-TW" sz="800" b="0" i="1" dirty="0">
                <a:solidFill>
                  <a:srgbClr val="222222"/>
                </a:solidFill>
                <a:effectLst/>
                <a:latin typeface="-apple-system"/>
              </a:rPr>
              <a:t>et al.</a:t>
            </a:r>
            <a:r>
              <a:rPr lang="en" altLang="zh-TW" sz="800" b="0" i="0" dirty="0">
                <a:solidFill>
                  <a:srgbClr val="222222"/>
                </a:solidFill>
                <a:effectLst/>
                <a:latin typeface="-apple-system"/>
              </a:rPr>
              <a:t>  </a:t>
            </a:r>
            <a:r>
              <a:rPr lang="en" altLang="zh-TW" sz="800" b="0" i="1" dirty="0">
                <a:solidFill>
                  <a:srgbClr val="222222"/>
                </a:solidFill>
                <a:effectLst/>
                <a:latin typeface="-apple-system"/>
              </a:rPr>
              <a:t>Nature</a:t>
            </a:r>
            <a:r>
              <a:rPr lang="en" altLang="zh-TW" sz="800" b="0" i="0" dirty="0">
                <a:solidFill>
                  <a:srgbClr val="222222"/>
                </a:solidFill>
                <a:effectLst/>
                <a:latin typeface="-apple-system"/>
              </a:rPr>
              <a:t> </a:t>
            </a:r>
            <a:r>
              <a:rPr lang="en" altLang="zh-TW" sz="800" b="1" i="0" dirty="0">
                <a:solidFill>
                  <a:srgbClr val="222222"/>
                </a:solidFill>
                <a:effectLst/>
                <a:latin typeface="-apple-system"/>
              </a:rPr>
              <a:t>596</a:t>
            </a:r>
            <a:r>
              <a:rPr lang="en" altLang="zh-TW" sz="800" b="0" i="0" dirty="0">
                <a:solidFill>
                  <a:srgbClr val="222222"/>
                </a:solidFill>
                <a:effectLst/>
                <a:latin typeface="-apple-system"/>
              </a:rPr>
              <a:t>, 583–589 (2021)</a:t>
            </a:r>
            <a:endParaRPr lang="zh-TW" alt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414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5CDC13-DF7E-4301-BBD7-18089623129D}"/>
              </a:ext>
            </a:extLst>
          </p:cNvPr>
          <p:cNvSpPr>
            <a:spLocks noGrp="1"/>
          </p:cNvSpPr>
          <p:nvPr>
            <p:ph type="title"/>
          </p:nvPr>
        </p:nvSpPr>
        <p:spPr/>
        <p:txBody>
          <a:bodyPr/>
          <a:lstStyle/>
          <a:p>
            <a:r>
              <a:rPr lang="en-US" altLang="zh-TW" dirty="0"/>
              <a:t>The latest big hit</a:t>
            </a:r>
            <a:endParaRPr lang="zh-TW" altLang="en-US" dirty="0"/>
          </a:p>
        </p:txBody>
      </p:sp>
      <p:sp>
        <p:nvSpPr>
          <p:cNvPr id="4" name="投影片編號版面配置區 3">
            <a:extLst>
              <a:ext uri="{FF2B5EF4-FFF2-40B4-BE49-F238E27FC236}">
                <a16:creationId xmlns:a16="http://schemas.microsoft.com/office/drawing/2014/main" id="{2CB3A974-A3C2-43F2-AF81-565A07027A89}"/>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pic>
        <p:nvPicPr>
          <p:cNvPr id="6" name="圖片 5">
            <a:extLst>
              <a:ext uri="{FF2B5EF4-FFF2-40B4-BE49-F238E27FC236}">
                <a16:creationId xmlns:a16="http://schemas.microsoft.com/office/drawing/2014/main" id="{E0433DF3-8CCA-4E84-A996-1A2C9009361E}"/>
              </a:ext>
            </a:extLst>
          </p:cNvPr>
          <p:cNvPicPr>
            <a:picLocks noChangeAspect="1"/>
          </p:cNvPicPr>
          <p:nvPr/>
        </p:nvPicPr>
        <p:blipFill>
          <a:blip r:embed="rId2"/>
          <a:stretch>
            <a:fillRect/>
          </a:stretch>
        </p:blipFill>
        <p:spPr>
          <a:xfrm>
            <a:off x="815546" y="2149066"/>
            <a:ext cx="2559867" cy="2559867"/>
          </a:xfrm>
          <a:prstGeom prst="rect">
            <a:avLst/>
          </a:prstGeom>
        </p:spPr>
      </p:pic>
      <p:pic>
        <p:nvPicPr>
          <p:cNvPr id="8" name="圖片 7">
            <a:extLst>
              <a:ext uri="{FF2B5EF4-FFF2-40B4-BE49-F238E27FC236}">
                <a16:creationId xmlns:a16="http://schemas.microsoft.com/office/drawing/2014/main" id="{EF7ADA31-BB32-4CCB-8997-0931314F8D6F}"/>
              </a:ext>
            </a:extLst>
          </p:cNvPr>
          <p:cNvPicPr>
            <a:picLocks noChangeAspect="1"/>
          </p:cNvPicPr>
          <p:nvPr/>
        </p:nvPicPr>
        <p:blipFill rotWithShape="1">
          <a:blip r:embed="rId3"/>
          <a:srcRect l="2317"/>
          <a:stretch/>
        </p:blipFill>
        <p:spPr>
          <a:xfrm>
            <a:off x="4055952" y="878253"/>
            <a:ext cx="4630848" cy="5523702"/>
          </a:xfrm>
          <a:prstGeom prst="rect">
            <a:avLst/>
          </a:prstGeom>
        </p:spPr>
      </p:pic>
      <p:sp>
        <p:nvSpPr>
          <p:cNvPr id="9" name="矩形 8">
            <a:extLst>
              <a:ext uri="{FF2B5EF4-FFF2-40B4-BE49-F238E27FC236}">
                <a16:creationId xmlns:a16="http://schemas.microsoft.com/office/drawing/2014/main" id="{653B0BDD-8BCE-4EF7-AF9F-B3848EA235AF}"/>
              </a:ext>
            </a:extLst>
          </p:cNvPr>
          <p:cNvSpPr/>
          <p:nvPr/>
        </p:nvSpPr>
        <p:spPr>
          <a:xfrm>
            <a:off x="0" y="6642556"/>
            <a:ext cx="2635658" cy="215444"/>
          </a:xfrm>
          <a:prstGeom prst="rect">
            <a:avLst/>
          </a:prstGeom>
        </p:spPr>
        <p:txBody>
          <a:bodyPr wrap="none">
            <a:spAutoFit/>
          </a:bodyPr>
          <a:lstStyle/>
          <a:p>
            <a:r>
              <a:rPr lang="zh-TW" altLang="en-US" sz="800" dirty="0">
                <a:latin typeface="+mj-lt"/>
              </a:rPr>
              <a:t>https://chat.openai.com/chat </a:t>
            </a:r>
            <a:r>
              <a:rPr lang="en-US" altLang="zh-TW" sz="800" dirty="0">
                <a:latin typeface="+mj-lt"/>
              </a:rPr>
              <a:t>accessed on 2023/03/01</a:t>
            </a:r>
            <a:endParaRPr lang="zh-TW" altLang="en-US" sz="800" dirty="0">
              <a:latin typeface="+mj-lt"/>
            </a:endParaRPr>
          </a:p>
        </p:txBody>
      </p:sp>
      <p:sp>
        <p:nvSpPr>
          <p:cNvPr id="3" name="文字方塊 2">
            <a:extLst>
              <a:ext uri="{FF2B5EF4-FFF2-40B4-BE49-F238E27FC236}">
                <a16:creationId xmlns:a16="http://schemas.microsoft.com/office/drawing/2014/main" id="{1F4B3192-907F-40D9-9B97-16500DB1AB8D}"/>
              </a:ext>
            </a:extLst>
          </p:cNvPr>
          <p:cNvSpPr txBox="1"/>
          <p:nvPr/>
        </p:nvSpPr>
        <p:spPr>
          <a:xfrm>
            <a:off x="182102" y="5101048"/>
            <a:ext cx="3822393" cy="369332"/>
          </a:xfrm>
          <a:prstGeom prst="rect">
            <a:avLst/>
          </a:prstGeom>
          <a:noFill/>
        </p:spPr>
        <p:txBody>
          <a:bodyPr wrap="none" rtlCol="0">
            <a:spAutoFit/>
          </a:bodyPr>
          <a:lstStyle/>
          <a:p>
            <a:r>
              <a:rPr lang="en-US" altLang="zh-TW" i="1" dirty="0"/>
              <a:t>Generative </a:t>
            </a:r>
            <a:r>
              <a:rPr lang="en-US" i="1" dirty="0"/>
              <a:t>Pre-trained Transformer</a:t>
            </a:r>
          </a:p>
        </p:txBody>
      </p:sp>
    </p:spTree>
    <p:extLst>
      <p:ext uri="{BB962C8B-B14F-4D97-AF65-F5344CB8AC3E}">
        <p14:creationId xmlns:p14="http://schemas.microsoft.com/office/powerpoint/2010/main" val="83755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ED1BF8-DC9A-49AC-8B6A-9006FBB2C0DD}"/>
              </a:ext>
            </a:extLst>
          </p:cNvPr>
          <p:cNvSpPr>
            <a:spLocks noGrp="1"/>
          </p:cNvSpPr>
          <p:nvPr>
            <p:ph type="title"/>
          </p:nvPr>
        </p:nvSpPr>
        <p:spPr/>
        <p:txBody>
          <a:bodyPr/>
          <a:lstStyle/>
          <a:p>
            <a:r>
              <a:rPr lang="en-US" altLang="zh-TW" dirty="0"/>
              <a:t>ML</a:t>
            </a:r>
            <a:r>
              <a:rPr lang="zh-TW" altLang="en-US" dirty="0"/>
              <a:t> </a:t>
            </a:r>
            <a:r>
              <a:rPr lang="en-US" altLang="zh-TW" dirty="0"/>
              <a:t>meets </a:t>
            </a:r>
            <a:r>
              <a:rPr lang="en-US" altLang="zh-TW" dirty="0" err="1"/>
              <a:t>PhysChem</a:t>
            </a:r>
            <a:endParaRPr lang="en-US" dirty="0"/>
          </a:p>
        </p:txBody>
      </p:sp>
      <p:sp>
        <p:nvSpPr>
          <p:cNvPr id="4" name="投影片編號版面配置區 3">
            <a:extLst>
              <a:ext uri="{FF2B5EF4-FFF2-40B4-BE49-F238E27FC236}">
                <a16:creationId xmlns:a16="http://schemas.microsoft.com/office/drawing/2014/main" id="{079CA11E-1FD3-48D7-8AF9-A8708222CAE5}"/>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pic>
        <p:nvPicPr>
          <p:cNvPr id="2050" name="Picture 2" descr="Fig. 1">
            <a:extLst>
              <a:ext uri="{FF2B5EF4-FFF2-40B4-BE49-F238E27FC236}">
                <a16:creationId xmlns:a16="http://schemas.microsoft.com/office/drawing/2014/main" id="{E5456C0E-FA5D-44D2-9D48-20F64FD8D50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65" r="47905" b="33625"/>
          <a:stretch/>
        </p:blipFill>
        <p:spPr bwMode="auto">
          <a:xfrm>
            <a:off x="396240" y="1155358"/>
            <a:ext cx="2850805" cy="2675255"/>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5A9EF8D1-DE07-41DD-B652-9AC83F54D990}"/>
              </a:ext>
            </a:extLst>
          </p:cNvPr>
          <p:cNvSpPr txBox="1"/>
          <p:nvPr/>
        </p:nvSpPr>
        <p:spPr>
          <a:xfrm>
            <a:off x="0" y="6642556"/>
            <a:ext cx="7773236" cy="215444"/>
          </a:xfrm>
          <a:prstGeom prst="rect">
            <a:avLst/>
          </a:prstGeom>
          <a:noFill/>
        </p:spPr>
        <p:txBody>
          <a:bodyPr wrap="square">
            <a:spAutoFit/>
          </a:bodyPr>
          <a:lstStyle/>
          <a:p>
            <a:pPr>
              <a:spcBef>
                <a:spcPts val="0"/>
              </a:spcBef>
              <a:spcAft>
                <a:spcPts val="0"/>
              </a:spcAft>
            </a:pPr>
            <a:r>
              <a:rPr lang="en-US" sz="800" dirty="0" err="1">
                <a:effectLst/>
              </a:rPr>
              <a:t>Brockherde</a:t>
            </a:r>
            <a:r>
              <a:rPr lang="en-US" sz="800" dirty="0">
                <a:effectLst/>
              </a:rPr>
              <a:t>, F.; Vogt, L.; Li, L.; Tuckerman, M. E.; Burke, K.; Müller, K.-R. Bypassing the Kohn-Sham Equations with Machine Learning. </a:t>
            </a:r>
            <a:r>
              <a:rPr lang="en-US" sz="800" i="1" dirty="0">
                <a:effectLst/>
              </a:rPr>
              <a:t>Nat </a:t>
            </a:r>
            <a:r>
              <a:rPr lang="en-US" sz="800" i="1" dirty="0" err="1">
                <a:effectLst/>
              </a:rPr>
              <a:t>Commun</a:t>
            </a:r>
            <a:r>
              <a:rPr lang="en-US" sz="800" dirty="0">
                <a:effectLst/>
              </a:rPr>
              <a:t> </a:t>
            </a:r>
            <a:r>
              <a:rPr lang="en-US" sz="800" b="1" dirty="0">
                <a:effectLst/>
              </a:rPr>
              <a:t>2017</a:t>
            </a:r>
            <a:r>
              <a:rPr lang="en-US" sz="800" dirty="0">
                <a:effectLst/>
              </a:rPr>
              <a:t>, </a:t>
            </a:r>
            <a:r>
              <a:rPr lang="en-US" sz="800" i="1" dirty="0">
                <a:effectLst/>
              </a:rPr>
              <a:t>8</a:t>
            </a:r>
            <a:r>
              <a:rPr lang="en-US" sz="800" dirty="0">
                <a:effectLst/>
              </a:rPr>
              <a:t> (1), 872.</a:t>
            </a:r>
          </a:p>
        </p:txBody>
      </p:sp>
      <p:pic>
        <p:nvPicPr>
          <p:cNvPr id="9" name="Picture 4" descr="Fig. 1">
            <a:extLst>
              <a:ext uri="{FF2B5EF4-FFF2-40B4-BE49-F238E27FC236}">
                <a16:creationId xmlns:a16="http://schemas.microsoft.com/office/drawing/2014/main" id="{725AE650-A189-487B-A994-25F96C8A84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7" t="71131"/>
          <a:stretch/>
        </p:blipFill>
        <p:spPr bwMode="auto">
          <a:xfrm>
            <a:off x="396240" y="4033907"/>
            <a:ext cx="8274095" cy="1955025"/>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79ED5829-9EBC-4067-8085-041235773586}"/>
              </a:ext>
            </a:extLst>
          </p:cNvPr>
          <p:cNvPicPr>
            <a:picLocks noChangeAspect="1"/>
          </p:cNvPicPr>
          <p:nvPr/>
        </p:nvPicPr>
        <p:blipFill>
          <a:blip r:embed="rId3"/>
          <a:stretch>
            <a:fillRect/>
          </a:stretch>
        </p:blipFill>
        <p:spPr>
          <a:xfrm>
            <a:off x="3218355" y="1155358"/>
            <a:ext cx="5468444" cy="2675255"/>
          </a:xfrm>
          <a:prstGeom prst="rect">
            <a:avLst/>
          </a:prstGeom>
        </p:spPr>
      </p:pic>
    </p:spTree>
    <p:extLst>
      <p:ext uri="{BB962C8B-B14F-4D97-AF65-F5344CB8AC3E}">
        <p14:creationId xmlns:p14="http://schemas.microsoft.com/office/powerpoint/2010/main" val="284386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ED1BF8-DC9A-49AC-8B6A-9006FBB2C0DD}"/>
              </a:ext>
            </a:extLst>
          </p:cNvPr>
          <p:cNvSpPr>
            <a:spLocks noGrp="1"/>
          </p:cNvSpPr>
          <p:nvPr>
            <p:ph type="title"/>
          </p:nvPr>
        </p:nvSpPr>
        <p:spPr/>
        <p:txBody>
          <a:bodyPr/>
          <a:lstStyle/>
          <a:p>
            <a:r>
              <a:rPr lang="en-US" altLang="zh-TW" dirty="0"/>
              <a:t>ML</a:t>
            </a:r>
            <a:r>
              <a:rPr lang="zh-TW" altLang="en-US" dirty="0"/>
              <a:t> </a:t>
            </a:r>
            <a:r>
              <a:rPr lang="en-US" altLang="zh-TW" dirty="0"/>
              <a:t>meets </a:t>
            </a:r>
            <a:r>
              <a:rPr lang="en-US" altLang="zh-TW" dirty="0" err="1"/>
              <a:t>PhysChem</a:t>
            </a:r>
            <a:endParaRPr lang="en-US" dirty="0"/>
          </a:p>
        </p:txBody>
      </p:sp>
      <p:sp>
        <p:nvSpPr>
          <p:cNvPr id="4" name="投影片編號版面配置區 3">
            <a:extLst>
              <a:ext uri="{FF2B5EF4-FFF2-40B4-BE49-F238E27FC236}">
                <a16:creationId xmlns:a16="http://schemas.microsoft.com/office/drawing/2014/main" id="{079CA11E-1FD3-48D7-8AF9-A8708222CAE5}"/>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
        <p:nvSpPr>
          <p:cNvPr id="7" name="文字方塊 6">
            <a:extLst>
              <a:ext uri="{FF2B5EF4-FFF2-40B4-BE49-F238E27FC236}">
                <a16:creationId xmlns:a16="http://schemas.microsoft.com/office/drawing/2014/main" id="{5A9EF8D1-DE07-41DD-B652-9AC83F54D990}"/>
              </a:ext>
            </a:extLst>
          </p:cNvPr>
          <p:cNvSpPr txBox="1"/>
          <p:nvPr/>
        </p:nvSpPr>
        <p:spPr>
          <a:xfrm>
            <a:off x="0" y="6642556"/>
            <a:ext cx="7773236" cy="215444"/>
          </a:xfrm>
          <a:prstGeom prst="rect">
            <a:avLst/>
          </a:prstGeom>
          <a:noFill/>
        </p:spPr>
        <p:txBody>
          <a:bodyPr wrap="square">
            <a:spAutoFit/>
          </a:bodyPr>
          <a:lstStyle/>
          <a:p>
            <a:pPr>
              <a:spcBef>
                <a:spcPts val="0"/>
              </a:spcBef>
              <a:spcAft>
                <a:spcPts val="0"/>
              </a:spcAft>
            </a:pPr>
            <a:r>
              <a:rPr lang="en-US" sz="800" dirty="0" err="1">
                <a:effectLst/>
              </a:rPr>
              <a:t>Brockherde</a:t>
            </a:r>
            <a:r>
              <a:rPr lang="en-US" sz="800" dirty="0">
                <a:effectLst/>
              </a:rPr>
              <a:t>, F.; Vogt, L.; Li, L.; Tuckerman, M. E.; Burke, K.; Müller, K.-R. Bypassing the Kohn-Sham Equations with Machine Learning. </a:t>
            </a:r>
            <a:r>
              <a:rPr lang="en-US" sz="800" i="1" dirty="0">
                <a:effectLst/>
              </a:rPr>
              <a:t>Nat </a:t>
            </a:r>
            <a:r>
              <a:rPr lang="en-US" sz="800" i="1" dirty="0" err="1">
                <a:effectLst/>
              </a:rPr>
              <a:t>Commun</a:t>
            </a:r>
            <a:r>
              <a:rPr lang="en-US" sz="800" dirty="0">
                <a:effectLst/>
              </a:rPr>
              <a:t> </a:t>
            </a:r>
            <a:r>
              <a:rPr lang="en-US" sz="800" b="1" dirty="0">
                <a:effectLst/>
              </a:rPr>
              <a:t>2017</a:t>
            </a:r>
            <a:r>
              <a:rPr lang="en-US" sz="800" dirty="0">
                <a:effectLst/>
              </a:rPr>
              <a:t>, </a:t>
            </a:r>
            <a:r>
              <a:rPr lang="en-US" sz="800" i="1" dirty="0">
                <a:effectLst/>
              </a:rPr>
              <a:t>8</a:t>
            </a:r>
            <a:r>
              <a:rPr lang="en-US" sz="800" dirty="0">
                <a:effectLst/>
              </a:rPr>
              <a:t> (1), 872.</a:t>
            </a:r>
          </a:p>
        </p:txBody>
      </p:sp>
      <p:pic>
        <p:nvPicPr>
          <p:cNvPr id="3" name="圖片 2">
            <a:extLst>
              <a:ext uri="{FF2B5EF4-FFF2-40B4-BE49-F238E27FC236}">
                <a16:creationId xmlns:a16="http://schemas.microsoft.com/office/drawing/2014/main" id="{76EAF956-6796-4869-921A-7A1E51EFF2A6}"/>
              </a:ext>
            </a:extLst>
          </p:cNvPr>
          <p:cNvPicPr>
            <a:picLocks noChangeAspect="1"/>
          </p:cNvPicPr>
          <p:nvPr/>
        </p:nvPicPr>
        <p:blipFill>
          <a:blip r:embed="rId2"/>
          <a:stretch>
            <a:fillRect/>
          </a:stretch>
        </p:blipFill>
        <p:spPr>
          <a:xfrm>
            <a:off x="3789027" y="1362228"/>
            <a:ext cx="4646214" cy="2157171"/>
          </a:xfrm>
          <a:prstGeom prst="rect">
            <a:avLst/>
          </a:prstGeom>
        </p:spPr>
      </p:pic>
      <p:pic>
        <p:nvPicPr>
          <p:cNvPr id="5" name="圖片 4">
            <a:extLst>
              <a:ext uri="{FF2B5EF4-FFF2-40B4-BE49-F238E27FC236}">
                <a16:creationId xmlns:a16="http://schemas.microsoft.com/office/drawing/2014/main" id="{605AA309-D7A3-4049-B252-D7E67B7FCA20}"/>
              </a:ext>
            </a:extLst>
          </p:cNvPr>
          <p:cNvPicPr>
            <a:picLocks noChangeAspect="1"/>
          </p:cNvPicPr>
          <p:nvPr/>
        </p:nvPicPr>
        <p:blipFill>
          <a:blip r:embed="rId3"/>
          <a:stretch>
            <a:fillRect/>
          </a:stretch>
        </p:blipFill>
        <p:spPr>
          <a:xfrm>
            <a:off x="625545" y="1255266"/>
            <a:ext cx="2854098" cy="2371097"/>
          </a:xfrm>
          <a:prstGeom prst="rect">
            <a:avLst/>
          </a:prstGeom>
        </p:spPr>
      </p:pic>
      <p:grpSp>
        <p:nvGrpSpPr>
          <p:cNvPr id="9" name="群組 8">
            <a:extLst>
              <a:ext uri="{FF2B5EF4-FFF2-40B4-BE49-F238E27FC236}">
                <a16:creationId xmlns:a16="http://schemas.microsoft.com/office/drawing/2014/main" id="{6D2A921C-BE0B-49BA-B79E-ED2A2688F554}"/>
              </a:ext>
            </a:extLst>
          </p:cNvPr>
          <p:cNvGrpSpPr/>
          <p:nvPr/>
        </p:nvGrpSpPr>
        <p:grpSpPr>
          <a:xfrm>
            <a:off x="625545" y="3865566"/>
            <a:ext cx="8080114" cy="1894338"/>
            <a:chOff x="625545" y="4332291"/>
            <a:chExt cx="8080114" cy="1894338"/>
          </a:xfrm>
        </p:grpSpPr>
        <p:pic>
          <p:nvPicPr>
            <p:cNvPr id="6" name="圖片 5">
              <a:extLst>
                <a:ext uri="{FF2B5EF4-FFF2-40B4-BE49-F238E27FC236}">
                  <a16:creationId xmlns:a16="http://schemas.microsoft.com/office/drawing/2014/main" id="{E9C21BE7-FAE1-47FB-B7C6-18CCBD630D62}"/>
                </a:ext>
              </a:extLst>
            </p:cNvPr>
            <p:cNvPicPr>
              <a:picLocks noChangeAspect="1"/>
            </p:cNvPicPr>
            <p:nvPr/>
          </p:nvPicPr>
          <p:blipFill>
            <a:blip r:embed="rId4"/>
            <a:stretch>
              <a:fillRect/>
            </a:stretch>
          </p:blipFill>
          <p:spPr>
            <a:xfrm>
              <a:off x="625545" y="4332291"/>
              <a:ext cx="8080114" cy="1894338"/>
            </a:xfrm>
            <a:prstGeom prst="rect">
              <a:avLst/>
            </a:prstGeom>
          </p:spPr>
        </p:pic>
        <p:sp>
          <p:nvSpPr>
            <p:cNvPr id="8" name="矩形 7">
              <a:extLst>
                <a:ext uri="{FF2B5EF4-FFF2-40B4-BE49-F238E27FC236}">
                  <a16:creationId xmlns:a16="http://schemas.microsoft.com/office/drawing/2014/main" id="{B9B07716-045A-4E17-90F0-4255983CA1DA}"/>
                </a:ext>
              </a:extLst>
            </p:cNvPr>
            <p:cNvSpPr/>
            <p:nvPr/>
          </p:nvSpPr>
          <p:spPr>
            <a:xfrm>
              <a:off x="625545" y="4332291"/>
              <a:ext cx="175644" cy="176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663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15AC28-B716-44BA-9EFC-8BB5CBCB6B64}"/>
              </a:ext>
            </a:extLst>
          </p:cNvPr>
          <p:cNvSpPr>
            <a:spLocks noGrp="1"/>
          </p:cNvSpPr>
          <p:nvPr>
            <p:ph type="title"/>
          </p:nvPr>
        </p:nvSpPr>
        <p:spPr/>
        <p:txBody>
          <a:bodyPr/>
          <a:lstStyle/>
          <a:p>
            <a:r>
              <a:rPr lang="en-US" altLang="zh-TW" dirty="0"/>
              <a:t>ML</a:t>
            </a:r>
            <a:r>
              <a:rPr lang="zh-TW" altLang="en-US" dirty="0"/>
              <a:t> </a:t>
            </a:r>
            <a:r>
              <a:rPr lang="en-US" altLang="zh-TW" dirty="0"/>
              <a:t>meets </a:t>
            </a:r>
            <a:r>
              <a:rPr lang="en-US" altLang="zh-TW" dirty="0" err="1"/>
              <a:t>OrgChem</a:t>
            </a:r>
            <a:endParaRPr lang="en-US" dirty="0"/>
          </a:p>
        </p:txBody>
      </p:sp>
      <p:sp>
        <p:nvSpPr>
          <p:cNvPr id="4" name="投影片編號版面配置區 3">
            <a:extLst>
              <a:ext uri="{FF2B5EF4-FFF2-40B4-BE49-F238E27FC236}">
                <a16:creationId xmlns:a16="http://schemas.microsoft.com/office/drawing/2014/main" id="{213234E6-6D1A-4B43-88A3-55FC0B984E55}"/>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
        <p:nvSpPr>
          <p:cNvPr id="6" name="文字方塊 5">
            <a:extLst>
              <a:ext uri="{FF2B5EF4-FFF2-40B4-BE49-F238E27FC236}">
                <a16:creationId xmlns:a16="http://schemas.microsoft.com/office/drawing/2014/main" id="{5ED7F878-9F16-4D4E-B8C1-E4E720775BF0}"/>
              </a:ext>
            </a:extLst>
          </p:cNvPr>
          <p:cNvSpPr txBox="1"/>
          <p:nvPr/>
        </p:nvSpPr>
        <p:spPr>
          <a:xfrm>
            <a:off x="-1" y="6651265"/>
            <a:ext cx="7184571" cy="215444"/>
          </a:xfrm>
          <a:prstGeom prst="rect">
            <a:avLst/>
          </a:prstGeom>
          <a:noFill/>
        </p:spPr>
        <p:txBody>
          <a:bodyPr wrap="square">
            <a:spAutoFit/>
          </a:bodyPr>
          <a:lstStyle/>
          <a:p>
            <a:pPr>
              <a:spcBef>
                <a:spcPts val="0"/>
              </a:spcBef>
              <a:spcAft>
                <a:spcPts val="0"/>
              </a:spcAft>
            </a:pPr>
            <a:r>
              <a:rPr lang="en-US" sz="800" dirty="0">
                <a:effectLst/>
              </a:rPr>
              <a:t>Coley, C. W.; Rogers, L.; Green, W. H.; Jensen, K. F. </a:t>
            </a:r>
            <a:r>
              <a:rPr lang="en-US" sz="800" dirty="0" err="1">
                <a:effectLst/>
              </a:rPr>
              <a:t>SCScore</a:t>
            </a:r>
            <a:r>
              <a:rPr lang="en-US" sz="800" dirty="0">
                <a:effectLst/>
              </a:rPr>
              <a:t>: Synthetic Complexity Learned from a Reaction Corpus. </a:t>
            </a:r>
            <a:r>
              <a:rPr lang="en-US" sz="800" i="1" dirty="0">
                <a:effectLst/>
              </a:rPr>
              <a:t>J. Chem. Inf. Model.</a:t>
            </a:r>
            <a:r>
              <a:rPr lang="en-US" sz="800" dirty="0">
                <a:effectLst/>
              </a:rPr>
              <a:t> </a:t>
            </a:r>
            <a:r>
              <a:rPr lang="en-US" sz="800" b="1" dirty="0">
                <a:effectLst/>
              </a:rPr>
              <a:t>2018</a:t>
            </a:r>
            <a:r>
              <a:rPr lang="en-US" sz="800" dirty="0">
                <a:effectLst/>
              </a:rPr>
              <a:t>, </a:t>
            </a:r>
            <a:r>
              <a:rPr lang="en-US" sz="800" i="1" dirty="0">
                <a:effectLst/>
              </a:rPr>
              <a:t>58</a:t>
            </a:r>
            <a:r>
              <a:rPr lang="en-US" sz="800" dirty="0">
                <a:effectLst/>
              </a:rPr>
              <a:t>, 252</a:t>
            </a:r>
          </a:p>
        </p:txBody>
      </p:sp>
      <p:pic>
        <p:nvPicPr>
          <p:cNvPr id="7" name="圖片 6">
            <a:extLst>
              <a:ext uri="{FF2B5EF4-FFF2-40B4-BE49-F238E27FC236}">
                <a16:creationId xmlns:a16="http://schemas.microsoft.com/office/drawing/2014/main" id="{D7971BDC-24A9-4334-9AA7-B3CC733C9C0A}"/>
              </a:ext>
            </a:extLst>
          </p:cNvPr>
          <p:cNvPicPr>
            <a:picLocks noChangeAspect="1"/>
          </p:cNvPicPr>
          <p:nvPr/>
        </p:nvPicPr>
        <p:blipFill rotWithShape="1">
          <a:blip r:embed="rId2"/>
          <a:srcRect r="422"/>
          <a:stretch/>
        </p:blipFill>
        <p:spPr>
          <a:xfrm>
            <a:off x="103823" y="1336754"/>
            <a:ext cx="5130028" cy="2648458"/>
          </a:xfrm>
          <a:prstGeom prst="rect">
            <a:avLst/>
          </a:prstGeom>
        </p:spPr>
      </p:pic>
      <p:pic>
        <p:nvPicPr>
          <p:cNvPr id="3076" name="Picture 4" descr="Home - Reaxys (English) - LibGuides at Radboud University">
            <a:extLst>
              <a:ext uri="{FF2B5EF4-FFF2-40B4-BE49-F238E27FC236}">
                <a16:creationId xmlns:a16="http://schemas.microsoft.com/office/drawing/2014/main" id="{AA893B46-6286-4789-B1A5-C513563142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700" y="4801305"/>
            <a:ext cx="2634746" cy="844858"/>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E019468A-F4BA-4351-AF63-50F7D9883D85}"/>
              </a:ext>
            </a:extLst>
          </p:cNvPr>
          <p:cNvPicPr>
            <a:picLocks noChangeAspect="1"/>
          </p:cNvPicPr>
          <p:nvPr/>
        </p:nvPicPr>
        <p:blipFill>
          <a:blip r:embed="rId4"/>
          <a:stretch>
            <a:fillRect/>
          </a:stretch>
        </p:blipFill>
        <p:spPr>
          <a:xfrm>
            <a:off x="5759566" y="4200549"/>
            <a:ext cx="1819965" cy="2046371"/>
          </a:xfrm>
          <a:prstGeom prst="rect">
            <a:avLst/>
          </a:prstGeom>
        </p:spPr>
      </p:pic>
      <p:sp>
        <p:nvSpPr>
          <p:cNvPr id="10" name="箭號: 向右 9">
            <a:extLst>
              <a:ext uri="{FF2B5EF4-FFF2-40B4-BE49-F238E27FC236}">
                <a16:creationId xmlns:a16="http://schemas.microsoft.com/office/drawing/2014/main" id="{3B47849E-7E2A-4879-A3EE-E7D75E92E63D}"/>
              </a:ext>
            </a:extLst>
          </p:cNvPr>
          <p:cNvSpPr/>
          <p:nvPr/>
        </p:nvSpPr>
        <p:spPr>
          <a:xfrm>
            <a:off x="4519874" y="5051081"/>
            <a:ext cx="844731" cy="34834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 name="群組 11">
            <a:extLst>
              <a:ext uri="{FF2B5EF4-FFF2-40B4-BE49-F238E27FC236}">
                <a16:creationId xmlns:a16="http://schemas.microsoft.com/office/drawing/2014/main" id="{6A0B814C-3995-4030-8484-DC21051129CE}"/>
              </a:ext>
            </a:extLst>
          </p:cNvPr>
          <p:cNvGrpSpPr/>
          <p:nvPr/>
        </p:nvGrpSpPr>
        <p:grpSpPr>
          <a:xfrm>
            <a:off x="5521360" y="1170091"/>
            <a:ext cx="3030458" cy="2911115"/>
            <a:chOff x="5521360" y="1455093"/>
            <a:chExt cx="3030458" cy="2911115"/>
          </a:xfrm>
        </p:grpSpPr>
        <p:pic>
          <p:nvPicPr>
            <p:cNvPr id="5" name="圖片 4">
              <a:extLst>
                <a:ext uri="{FF2B5EF4-FFF2-40B4-BE49-F238E27FC236}">
                  <a16:creationId xmlns:a16="http://schemas.microsoft.com/office/drawing/2014/main" id="{6246D15C-6AB6-461F-9411-272D5453B4FD}"/>
                </a:ext>
              </a:extLst>
            </p:cNvPr>
            <p:cNvPicPr>
              <a:picLocks noChangeAspect="1"/>
            </p:cNvPicPr>
            <p:nvPr/>
          </p:nvPicPr>
          <p:blipFill rotWithShape="1">
            <a:blip r:embed="rId5"/>
            <a:srcRect t="4200"/>
            <a:stretch/>
          </p:blipFill>
          <p:spPr>
            <a:xfrm>
              <a:off x="5521360" y="1463040"/>
              <a:ext cx="3030458" cy="2903168"/>
            </a:xfrm>
            <a:prstGeom prst="rect">
              <a:avLst/>
            </a:prstGeom>
          </p:spPr>
        </p:pic>
        <p:sp>
          <p:nvSpPr>
            <p:cNvPr id="11" name="矩形 10">
              <a:extLst>
                <a:ext uri="{FF2B5EF4-FFF2-40B4-BE49-F238E27FC236}">
                  <a16:creationId xmlns:a16="http://schemas.microsoft.com/office/drawing/2014/main" id="{B76CB7EE-52E6-4352-B2CF-484BEC89C92B}"/>
                </a:ext>
              </a:extLst>
            </p:cNvPr>
            <p:cNvSpPr/>
            <p:nvPr/>
          </p:nvSpPr>
          <p:spPr>
            <a:xfrm>
              <a:off x="5538651" y="1455093"/>
              <a:ext cx="220915" cy="1666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47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15AC28-B716-44BA-9EFC-8BB5CBCB6B64}"/>
              </a:ext>
            </a:extLst>
          </p:cNvPr>
          <p:cNvSpPr>
            <a:spLocks noGrp="1"/>
          </p:cNvSpPr>
          <p:nvPr>
            <p:ph type="title"/>
          </p:nvPr>
        </p:nvSpPr>
        <p:spPr/>
        <p:txBody>
          <a:bodyPr/>
          <a:lstStyle/>
          <a:p>
            <a:r>
              <a:rPr lang="en-US" altLang="zh-TW" dirty="0"/>
              <a:t>ML</a:t>
            </a:r>
            <a:r>
              <a:rPr lang="zh-TW" altLang="en-US" dirty="0"/>
              <a:t> </a:t>
            </a:r>
            <a:r>
              <a:rPr lang="en-US" altLang="zh-TW" dirty="0"/>
              <a:t>meets </a:t>
            </a:r>
            <a:r>
              <a:rPr lang="en-US" altLang="zh-TW" dirty="0" err="1"/>
              <a:t>OrgChem</a:t>
            </a:r>
            <a:endParaRPr lang="en-US" dirty="0"/>
          </a:p>
        </p:txBody>
      </p:sp>
      <p:sp>
        <p:nvSpPr>
          <p:cNvPr id="4" name="投影片編號版面配置區 3">
            <a:extLst>
              <a:ext uri="{FF2B5EF4-FFF2-40B4-BE49-F238E27FC236}">
                <a16:creationId xmlns:a16="http://schemas.microsoft.com/office/drawing/2014/main" id="{213234E6-6D1A-4B43-88A3-55FC0B984E55}"/>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
        <p:nvSpPr>
          <p:cNvPr id="6" name="文字方塊 5">
            <a:extLst>
              <a:ext uri="{FF2B5EF4-FFF2-40B4-BE49-F238E27FC236}">
                <a16:creationId xmlns:a16="http://schemas.microsoft.com/office/drawing/2014/main" id="{5ED7F878-9F16-4D4E-B8C1-E4E720775BF0}"/>
              </a:ext>
            </a:extLst>
          </p:cNvPr>
          <p:cNvSpPr txBox="1"/>
          <p:nvPr/>
        </p:nvSpPr>
        <p:spPr>
          <a:xfrm>
            <a:off x="-1" y="6651265"/>
            <a:ext cx="7184571" cy="215444"/>
          </a:xfrm>
          <a:prstGeom prst="rect">
            <a:avLst/>
          </a:prstGeom>
          <a:noFill/>
        </p:spPr>
        <p:txBody>
          <a:bodyPr wrap="square">
            <a:spAutoFit/>
          </a:bodyPr>
          <a:lstStyle/>
          <a:p>
            <a:pPr>
              <a:spcBef>
                <a:spcPts val="0"/>
              </a:spcBef>
              <a:spcAft>
                <a:spcPts val="0"/>
              </a:spcAft>
            </a:pPr>
            <a:r>
              <a:rPr lang="en-US" sz="800" dirty="0">
                <a:effectLst/>
              </a:rPr>
              <a:t>Coley, C. W.; Rogers, L.; Green, W. H.; Jensen, K. F. </a:t>
            </a:r>
            <a:r>
              <a:rPr lang="en-US" sz="800" dirty="0" err="1">
                <a:effectLst/>
              </a:rPr>
              <a:t>SCScore</a:t>
            </a:r>
            <a:r>
              <a:rPr lang="en-US" sz="800" dirty="0">
                <a:effectLst/>
              </a:rPr>
              <a:t>: Synthetic Complexity Learned from a Reaction Corpus. </a:t>
            </a:r>
            <a:r>
              <a:rPr lang="en-US" sz="800" i="1" dirty="0">
                <a:effectLst/>
              </a:rPr>
              <a:t>J. Chem. Inf. Model.</a:t>
            </a:r>
            <a:r>
              <a:rPr lang="en-US" sz="800" dirty="0">
                <a:effectLst/>
              </a:rPr>
              <a:t> </a:t>
            </a:r>
            <a:r>
              <a:rPr lang="en-US" sz="800" b="1" dirty="0">
                <a:effectLst/>
              </a:rPr>
              <a:t>2018</a:t>
            </a:r>
            <a:r>
              <a:rPr lang="en-US" sz="800" dirty="0">
                <a:effectLst/>
              </a:rPr>
              <a:t>, </a:t>
            </a:r>
            <a:r>
              <a:rPr lang="en-US" sz="800" i="1" dirty="0">
                <a:effectLst/>
              </a:rPr>
              <a:t>58</a:t>
            </a:r>
            <a:r>
              <a:rPr lang="en-US" sz="800" dirty="0">
                <a:effectLst/>
              </a:rPr>
              <a:t>, 252</a:t>
            </a:r>
          </a:p>
        </p:txBody>
      </p:sp>
      <p:pic>
        <p:nvPicPr>
          <p:cNvPr id="8" name="圖片 7">
            <a:extLst>
              <a:ext uri="{FF2B5EF4-FFF2-40B4-BE49-F238E27FC236}">
                <a16:creationId xmlns:a16="http://schemas.microsoft.com/office/drawing/2014/main" id="{C468FEEA-28C9-4F3D-829E-0FCC3A4DCB67}"/>
              </a:ext>
            </a:extLst>
          </p:cNvPr>
          <p:cNvPicPr>
            <a:picLocks noChangeAspect="1"/>
          </p:cNvPicPr>
          <p:nvPr/>
        </p:nvPicPr>
        <p:blipFill>
          <a:blip r:embed="rId2"/>
          <a:stretch>
            <a:fillRect/>
          </a:stretch>
        </p:blipFill>
        <p:spPr>
          <a:xfrm>
            <a:off x="335485" y="1237594"/>
            <a:ext cx="2602863" cy="4726671"/>
          </a:xfrm>
          <a:prstGeom prst="rect">
            <a:avLst/>
          </a:prstGeom>
        </p:spPr>
      </p:pic>
      <p:pic>
        <p:nvPicPr>
          <p:cNvPr id="9" name="圖片 8">
            <a:extLst>
              <a:ext uri="{FF2B5EF4-FFF2-40B4-BE49-F238E27FC236}">
                <a16:creationId xmlns:a16="http://schemas.microsoft.com/office/drawing/2014/main" id="{3934C261-E429-4942-B763-C358DA3A2164}"/>
              </a:ext>
            </a:extLst>
          </p:cNvPr>
          <p:cNvPicPr>
            <a:picLocks noChangeAspect="1"/>
          </p:cNvPicPr>
          <p:nvPr/>
        </p:nvPicPr>
        <p:blipFill>
          <a:blip r:embed="rId3"/>
          <a:stretch>
            <a:fillRect/>
          </a:stretch>
        </p:blipFill>
        <p:spPr>
          <a:xfrm>
            <a:off x="2938348" y="3929196"/>
            <a:ext cx="5963604" cy="2035069"/>
          </a:xfrm>
          <a:prstGeom prst="rect">
            <a:avLst/>
          </a:prstGeom>
        </p:spPr>
      </p:pic>
      <p:grpSp>
        <p:nvGrpSpPr>
          <p:cNvPr id="12" name="群組 11">
            <a:extLst>
              <a:ext uri="{FF2B5EF4-FFF2-40B4-BE49-F238E27FC236}">
                <a16:creationId xmlns:a16="http://schemas.microsoft.com/office/drawing/2014/main" id="{F88C389A-FCC1-4D72-BD18-E9EA2A29E773}"/>
              </a:ext>
            </a:extLst>
          </p:cNvPr>
          <p:cNvGrpSpPr/>
          <p:nvPr/>
        </p:nvGrpSpPr>
        <p:grpSpPr>
          <a:xfrm>
            <a:off x="3929764" y="1237594"/>
            <a:ext cx="3963002" cy="2531086"/>
            <a:chOff x="3714611" y="1834467"/>
            <a:chExt cx="3963002" cy="2531086"/>
          </a:xfrm>
        </p:grpSpPr>
        <p:pic>
          <p:nvPicPr>
            <p:cNvPr id="10" name="圖片 9">
              <a:extLst>
                <a:ext uri="{FF2B5EF4-FFF2-40B4-BE49-F238E27FC236}">
                  <a16:creationId xmlns:a16="http://schemas.microsoft.com/office/drawing/2014/main" id="{AA544BDA-ABE4-443A-AFB6-9CCDAA3D2A02}"/>
                </a:ext>
              </a:extLst>
            </p:cNvPr>
            <p:cNvPicPr>
              <a:picLocks noChangeAspect="1"/>
            </p:cNvPicPr>
            <p:nvPr/>
          </p:nvPicPr>
          <p:blipFill>
            <a:blip r:embed="rId4"/>
            <a:stretch>
              <a:fillRect/>
            </a:stretch>
          </p:blipFill>
          <p:spPr>
            <a:xfrm>
              <a:off x="3714611" y="1834467"/>
              <a:ext cx="3469959" cy="2531086"/>
            </a:xfrm>
            <a:prstGeom prst="snipRoundRect">
              <a:avLst/>
            </a:prstGeom>
          </p:spPr>
        </p:pic>
        <p:pic>
          <p:nvPicPr>
            <p:cNvPr id="11" name="圖片 10">
              <a:extLst>
                <a:ext uri="{FF2B5EF4-FFF2-40B4-BE49-F238E27FC236}">
                  <a16:creationId xmlns:a16="http://schemas.microsoft.com/office/drawing/2014/main" id="{52B95D8C-D6FE-4A6E-BEA7-8DC667807C8C}"/>
                </a:ext>
              </a:extLst>
            </p:cNvPr>
            <p:cNvPicPr>
              <a:picLocks noChangeAspect="1"/>
            </p:cNvPicPr>
            <p:nvPr/>
          </p:nvPicPr>
          <p:blipFill>
            <a:blip r:embed="rId5"/>
            <a:stretch>
              <a:fillRect/>
            </a:stretch>
          </p:blipFill>
          <p:spPr>
            <a:xfrm>
              <a:off x="7184570" y="1834467"/>
              <a:ext cx="493043" cy="2520000"/>
            </a:xfrm>
            <a:prstGeom prst="rect">
              <a:avLst/>
            </a:prstGeom>
          </p:spPr>
        </p:pic>
      </p:grpSp>
    </p:spTree>
    <p:extLst>
      <p:ext uri="{BB962C8B-B14F-4D97-AF65-F5344CB8AC3E}">
        <p14:creationId xmlns:p14="http://schemas.microsoft.com/office/powerpoint/2010/main" val="32563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A2611-D228-447E-BE0E-202582647FFD}"/>
              </a:ext>
            </a:extLst>
          </p:cNvPr>
          <p:cNvSpPr>
            <a:spLocks noGrp="1"/>
          </p:cNvSpPr>
          <p:nvPr>
            <p:ph type="title"/>
          </p:nvPr>
        </p:nvSpPr>
        <p:spPr/>
        <p:txBody>
          <a:bodyPr/>
          <a:lstStyle/>
          <a:p>
            <a:r>
              <a:rPr lang="en-US" dirty="0"/>
              <a:t>Fitting in chemistry</a:t>
            </a:r>
          </a:p>
        </p:txBody>
      </p:sp>
      <p:sp>
        <p:nvSpPr>
          <p:cNvPr id="3" name="內容版面配置區 2">
            <a:extLst>
              <a:ext uri="{FF2B5EF4-FFF2-40B4-BE49-F238E27FC236}">
                <a16:creationId xmlns:a16="http://schemas.microsoft.com/office/drawing/2014/main" id="{F0B90E44-2A0B-4AE3-87CD-9F19861AA7D5}"/>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3C70A683-0755-41E2-B2A1-EA76B97136DC}"/>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spTree>
    <p:extLst>
      <p:ext uri="{BB962C8B-B14F-4D97-AF65-F5344CB8AC3E}">
        <p14:creationId xmlns:p14="http://schemas.microsoft.com/office/powerpoint/2010/main" val="399256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0BFF3D-DF5A-470E-973C-CBA869D4DF07}"/>
              </a:ext>
            </a:extLst>
          </p:cNvPr>
          <p:cNvSpPr>
            <a:spLocks noGrp="1"/>
          </p:cNvSpPr>
          <p:nvPr>
            <p:ph type="title"/>
          </p:nvPr>
        </p:nvSpPr>
        <p:spPr/>
        <p:txBody>
          <a:bodyPr/>
          <a:lstStyle/>
          <a:p>
            <a:r>
              <a:rPr lang="en-US" dirty="0"/>
              <a:t>ML meets </a:t>
            </a:r>
            <a:r>
              <a:rPr lang="en-US" altLang="zh-TW" dirty="0"/>
              <a:t>Materials</a:t>
            </a:r>
            <a:endParaRPr lang="en-US" dirty="0"/>
          </a:p>
        </p:txBody>
      </p:sp>
      <p:sp>
        <p:nvSpPr>
          <p:cNvPr id="4" name="投影片編號版面配置區 3">
            <a:extLst>
              <a:ext uri="{FF2B5EF4-FFF2-40B4-BE49-F238E27FC236}">
                <a16:creationId xmlns:a16="http://schemas.microsoft.com/office/drawing/2014/main" id="{E5FC2981-03BE-4C25-8EA3-559037EB820D}"/>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grpSp>
        <p:nvGrpSpPr>
          <p:cNvPr id="7" name="群組 6">
            <a:extLst>
              <a:ext uri="{FF2B5EF4-FFF2-40B4-BE49-F238E27FC236}">
                <a16:creationId xmlns:a16="http://schemas.microsoft.com/office/drawing/2014/main" id="{F1EC41E1-EC59-4E23-9FAE-3258D0497545}"/>
              </a:ext>
            </a:extLst>
          </p:cNvPr>
          <p:cNvGrpSpPr/>
          <p:nvPr/>
        </p:nvGrpSpPr>
        <p:grpSpPr>
          <a:xfrm>
            <a:off x="1407476" y="1041094"/>
            <a:ext cx="6329048" cy="2696788"/>
            <a:chOff x="1269274" y="1526868"/>
            <a:chExt cx="6605451" cy="2814563"/>
          </a:xfrm>
        </p:grpSpPr>
        <p:pic>
          <p:nvPicPr>
            <p:cNvPr id="5" name="圖片 4">
              <a:extLst>
                <a:ext uri="{FF2B5EF4-FFF2-40B4-BE49-F238E27FC236}">
                  <a16:creationId xmlns:a16="http://schemas.microsoft.com/office/drawing/2014/main" id="{7B1D4BDF-7AAB-4E17-92AA-C5D78E824578}"/>
                </a:ext>
              </a:extLst>
            </p:cNvPr>
            <p:cNvPicPr>
              <a:picLocks noChangeAspect="1"/>
            </p:cNvPicPr>
            <p:nvPr/>
          </p:nvPicPr>
          <p:blipFill>
            <a:blip r:embed="rId2"/>
            <a:stretch>
              <a:fillRect/>
            </a:stretch>
          </p:blipFill>
          <p:spPr>
            <a:xfrm>
              <a:off x="1269274" y="1526868"/>
              <a:ext cx="6605451" cy="2814563"/>
            </a:xfrm>
            <a:prstGeom prst="rect">
              <a:avLst/>
            </a:prstGeom>
          </p:spPr>
        </p:pic>
        <p:sp>
          <p:nvSpPr>
            <p:cNvPr id="6" name="矩形 5">
              <a:extLst>
                <a:ext uri="{FF2B5EF4-FFF2-40B4-BE49-F238E27FC236}">
                  <a16:creationId xmlns:a16="http://schemas.microsoft.com/office/drawing/2014/main" id="{A3385079-B6FA-4F7C-AC46-75EA7CFDF995}"/>
                </a:ext>
              </a:extLst>
            </p:cNvPr>
            <p:cNvSpPr/>
            <p:nvPr/>
          </p:nvSpPr>
          <p:spPr>
            <a:xfrm>
              <a:off x="1384663" y="1698171"/>
              <a:ext cx="217714" cy="226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文字方塊 8">
            <a:extLst>
              <a:ext uri="{FF2B5EF4-FFF2-40B4-BE49-F238E27FC236}">
                <a16:creationId xmlns:a16="http://schemas.microsoft.com/office/drawing/2014/main" id="{26013DFD-2FEA-462D-955E-F40F57C71139}"/>
              </a:ext>
            </a:extLst>
          </p:cNvPr>
          <p:cNvSpPr txBox="1"/>
          <p:nvPr/>
        </p:nvSpPr>
        <p:spPr>
          <a:xfrm>
            <a:off x="0" y="6642556"/>
            <a:ext cx="5233851" cy="215444"/>
          </a:xfrm>
          <a:prstGeom prst="rect">
            <a:avLst/>
          </a:prstGeom>
          <a:noFill/>
        </p:spPr>
        <p:txBody>
          <a:bodyPr wrap="square">
            <a:spAutoFit/>
          </a:bodyPr>
          <a:lstStyle/>
          <a:p>
            <a:pPr>
              <a:spcBef>
                <a:spcPts val="0"/>
              </a:spcBef>
              <a:spcAft>
                <a:spcPts val="0"/>
              </a:spcAft>
            </a:pPr>
            <a:r>
              <a:rPr lang="en-US" sz="800" dirty="0">
                <a:effectLst/>
              </a:rPr>
              <a:t>Ma, W.; Cheng, F.; Xu, Y.; Wen, Q.; Liu, Y.; Ma, W.; Xu, Y.; Wen, Q.; Liu, Y.; Cheng, F. </a:t>
            </a:r>
            <a:r>
              <a:rPr lang="en-US" sz="800" i="1" dirty="0">
                <a:effectLst/>
              </a:rPr>
              <a:t>Adv. Mater</a:t>
            </a:r>
            <a:r>
              <a:rPr lang="en-US" sz="800" dirty="0">
                <a:effectLst/>
              </a:rPr>
              <a:t> </a:t>
            </a:r>
            <a:r>
              <a:rPr lang="en-US" sz="800" b="1" dirty="0">
                <a:effectLst/>
              </a:rPr>
              <a:t>2019</a:t>
            </a:r>
            <a:r>
              <a:rPr lang="en-US" sz="800" dirty="0">
                <a:effectLst/>
              </a:rPr>
              <a:t>, </a:t>
            </a:r>
            <a:r>
              <a:rPr lang="en-US" sz="800" i="1" dirty="0">
                <a:effectLst/>
              </a:rPr>
              <a:t>31</a:t>
            </a:r>
            <a:endParaRPr lang="en-US" sz="800" dirty="0">
              <a:effectLst/>
            </a:endParaRPr>
          </a:p>
        </p:txBody>
      </p:sp>
      <p:grpSp>
        <p:nvGrpSpPr>
          <p:cNvPr id="12" name="群組 11">
            <a:extLst>
              <a:ext uri="{FF2B5EF4-FFF2-40B4-BE49-F238E27FC236}">
                <a16:creationId xmlns:a16="http://schemas.microsoft.com/office/drawing/2014/main" id="{C2E0FC24-BE42-4467-910F-7C930429F52F}"/>
              </a:ext>
            </a:extLst>
          </p:cNvPr>
          <p:cNvGrpSpPr/>
          <p:nvPr/>
        </p:nvGrpSpPr>
        <p:grpSpPr>
          <a:xfrm>
            <a:off x="1262743" y="3820365"/>
            <a:ext cx="6618514" cy="2253932"/>
            <a:chOff x="1262743" y="4306140"/>
            <a:chExt cx="6618514" cy="2253932"/>
          </a:xfrm>
        </p:grpSpPr>
        <p:pic>
          <p:nvPicPr>
            <p:cNvPr id="10" name="圖片 9">
              <a:extLst>
                <a:ext uri="{FF2B5EF4-FFF2-40B4-BE49-F238E27FC236}">
                  <a16:creationId xmlns:a16="http://schemas.microsoft.com/office/drawing/2014/main" id="{80166E12-83DF-493A-92BC-5F5D0D66954A}"/>
                </a:ext>
              </a:extLst>
            </p:cNvPr>
            <p:cNvPicPr>
              <a:picLocks noChangeAspect="1"/>
            </p:cNvPicPr>
            <p:nvPr/>
          </p:nvPicPr>
          <p:blipFill>
            <a:blip r:embed="rId3"/>
            <a:stretch>
              <a:fillRect/>
            </a:stretch>
          </p:blipFill>
          <p:spPr>
            <a:xfrm>
              <a:off x="1262743" y="4306140"/>
              <a:ext cx="6618514" cy="2253932"/>
            </a:xfrm>
            <a:prstGeom prst="rect">
              <a:avLst/>
            </a:prstGeom>
          </p:spPr>
        </p:pic>
        <p:sp>
          <p:nvSpPr>
            <p:cNvPr id="11" name="矩形 10">
              <a:extLst>
                <a:ext uri="{FF2B5EF4-FFF2-40B4-BE49-F238E27FC236}">
                  <a16:creationId xmlns:a16="http://schemas.microsoft.com/office/drawing/2014/main" id="{ACE13B32-1D77-413B-9733-4678A17ADD52}"/>
                </a:ext>
              </a:extLst>
            </p:cNvPr>
            <p:cNvSpPr/>
            <p:nvPr/>
          </p:nvSpPr>
          <p:spPr>
            <a:xfrm>
              <a:off x="1407476" y="4306140"/>
              <a:ext cx="229735" cy="1874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698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0BFF3D-DF5A-470E-973C-CBA869D4DF07}"/>
              </a:ext>
            </a:extLst>
          </p:cNvPr>
          <p:cNvSpPr>
            <a:spLocks noGrp="1"/>
          </p:cNvSpPr>
          <p:nvPr>
            <p:ph type="title"/>
          </p:nvPr>
        </p:nvSpPr>
        <p:spPr/>
        <p:txBody>
          <a:bodyPr/>
          <a:lstStyle/>
          <a:p>
            <a:r>
              <a:rPr lang="en-US" dirty="0"/>
              <a:t>ML meets </a:t>
            </a:r>
            <a:r>
              <a:rPr lang="en-US" altLang="zh-TW" dirty="0"/>
              <a:t>Materials</a:t>
            </a:r>
            <a:endParaRPr lang="en-US" dirty="0"/>
          </a:p>
        </p:txBody>
      </p:sp>
      <p:sp>
        <p:nvSpPr>
          <p:cNvPr id="4" name="投影片編號版面配置區 3">
            <a:extLst>
              <a:ext uri="{FF2B5EF4-FFF2-40B4-BE49-F238E27FC236}">
                <a16:creationId xmlns:a16="http://schemas.microsoft.com/office/drawing/2014/main" id="{E5FC2981-03BE-4C25-8EA3-559037EB820D}"/>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
        <p:nvSpPr>
          <p:cNvPr id="9" name="文字方塊 8">
            <a:extLst>
              <a:ext uri="{FF2B5EF4-FFF2-40B4-BE49-F238E27FC236}">
                <a16:creationId xmlns:a16="http://schemas.microsoft.com/office/drawing/2014/main" id="{26013DFD-2FEA-462D-955E-F40F57C71139}"/>
              </a:ext>
            </a:extLst>
          </p:cNvPr>
          <p:cNvSpPr txBox="1"/>
          <p:nvPr/>
        </p:nvSpPr>
        <p:spPr>
          <a:xfrm>
            <a:off x="0" y="6642556"/>
            <a:ext cx="5233851" cy="215444"/>
          </a:xfrm>
          <a:prstGeom prst="rect">
            <a:avLst/>
          </a:prstGeom>
          <a:noFill/>
        </p:spPr>
        <p:txBody>
          <a:bodyPr wrap="square">
            <a:spAutoFit/>
          </a:bodyPr>
          <a:lstStyle/>
          <a:p>
            <a:pPr>
              <a:spcBef>
                <a:spcPts val="0"/>
              </a:spcBef>
              <a:spcAft>
                <a:spcPts val="0"/>
              </a:spcAft>
            </a:pPr>
            <a:r>
              <a:rPr lang="en-US" sz="800" dirty="0">
                <a:effectLst/>
              </a:rPr>
              <a:t>Ma, W.; Cheng, F.; Xu, Y.; Wen, Q.; Liu, Y.; Ma, W.; Xu, Y.; Wen, Q.; Liu, Y.; Cheng, F. </a:t>
            </a:r>
            <a:r>
              <a:rPr lang="en-US" sz="800" i="1" dirty="0">
                <a:effectLst/>
              </a:rPr>
              <a:t>Adv. Mater</a:t>
            </a:r>
            <a:r>
              <a:rPr lang="en-US" sz="800" dirty="0">
                <a:effectLst/>
              </a:rPr>
              <a:t> </a:t>
            </a:r>
            <a:r>
              <a:rPr lang="en-US" sz="800" b="1" dirty="0">
                <a:effectLst/>
              </a:rPr>
              <a:t>2019</a:t>
            </a:r>
            <a:r>
              <a:rPr lang="en-US" sz="800" dirty="0">
                <a:effectLst/>
              </a:rPr>
              <a:t>, </a:t>
            </a:r>
            <a:r>
              <a:rPr lang="en-US" sz="800" i="1" dirty="0">
                <a:effectLst/>
              </a:rPr>
              <a:t>31</a:t>
            </a:r>
            <a:endParaRPr lang="en-US" sz="800" dirty="0">
              <a:effectLst/>
            </a:endParaRPr>
          </a:p>
        </p:txBody>
      </p:sp>
      <p:pic>
        <p:nvPicPr>
          <p:cNvPr id="3" name="圖片 2">
            <a:extLst>
              <a:ext uri="{FF2B5EF4-FFF2-40B4-BE49-F238E27FC236}">
                <a16:creationId xmlns:a16="http://schemas.microsoft.com/office/drawing/2014/main" id="{08CCF25C-F450-4A2D-8AA4-87D815F97F06}"/>
              </a:ext>
            </a:extLst>
          </p:cNvPr>
          <p:cNvPicPr>
            <a:picLocks noChangeAspect="1"/>
          </p:cNvPicPr>
          <p:nvPr/>
        </p:nvPicPr>
        <p:blipFill>
          <a:blip r:embed="rId2"/>
          <a:stretch>
            <a:fillRect/>
          </a:stretch>
        </p:blipFill>
        <p:spPr>
          <a:xfrm>
            <a:off x="465907" y="1074070"/>
            <a:ext cx="8220892" cy="1601568"/>
          </a:xfrm>
          <a:prstGeom prst="rect">
            <a:avLst/>
          </a:prstGeom>
        </p:spPr>
      </p:pic>
      <p:pic>
        <p:nvPicPr>
          <p:cNvPr id="8" name="圖片 7">
            <a:extLst>
              <a:ext uri="{FF2B5EF4-FFF2-40B4-BE49-F238E27FC236}">
                <a16:creationId xmlns:a16="http://schemas.microsoft.com/office/drawing/2014/main" id="{0A6DDDCA-546B-4808-9063-D6645BF33685}"/>
              </a:ext>
            </a:extLst>
          </p:cNvPr>
          <p:cNvPicPr>
            <a:picLocks noChangeAspect="1"/>
          </p:cNvPicPr>
          <p:nvPr/>
        </p:nvPicPr>
        <p:blipFill rotWithShape="1">
          <a:blip r:embed="rId3"/>
          <a:srcRect b="33100"/>
          <a:stretch/>
        </p:blipFill>
        <p:spPr>
          <a:xfrm>
            <a:off x="105743" y="3214475"/>
            <a:ext cx="4306388" cy="2473421"/>
          </a:xfrm>
          <a:prstGeom prst="rect">
            <a:avLst/>
          </a:prstGeom>
        </p:spPr>
      </p:pic>
      <p:pic>
        <p:nvPicPr>
          <p:cNvPr id="15" name="圖片 14">
            <a:extLst>
              <a:ext uri="{FF2B5EF4-FFF2-40B4-BE49-F238E27FC236}">
                <a16:creationId xmlns:a16="http://schemas.microsoft.com/office/drawing/2014/main" id="{1E70085B-4BB9-4DD6-9094-D8E426EDBBB2}"/>
              </a:ext>
            </a:extLst>
          </p:cNvPr>
          <p:cNvPicPr>
            <a:picLocks noChangeAspect="1"/>
          </p:cNvPicPr>
          <p:nvPr/>
        </p:nvPicPr>
        <p:blipFill>
          <a:blip r:embed="rId4"/>
          <a:stretch>
            <a:fillRect/>
          </a:stretch>
        </p:blipFill>
        <p:spPr>
          <a:xfrm>
            <a:off x="4572000" y="3117567"/>
            <a:ext cx="4392233" cy="2873766"/>
          </a:xfrm>
          <a:prstGeom prst="rect">
            <a:avLst/>
          </a:prstGeom>
        </p:spPr>
      </p:pic>
      <p:sp>
        <p:nvSpPr>
          <p:cNvPr id="16" name="文字方塊 15">
            <a:extLst>
              <a:ext uri="{FF2B5EF4-FFF2-40B4-BE49-F238E27FC236}">
                <a16:creationId xmlns:a16="http://schemas.microsoft.com/office/drawing/2014/main" id="{3E628929-4CBC-44AF-B12F-342BF9829964}"/>
              </a:ext>
            </a:extLst>
          </p:cNvPr>
          <p:cNvSpPr txBox="1"/>
          <p:nvPr/>
        </p:nvSpPr>
        <p:spPr>
          <a:xfrm>
            <a:off x="32205" y="2818347"/>
            <a:ext cx="4453463" cy="338554"/>
          </a:xfrm>
          <a:prstGeom prst="rect">
            <a:avLst/>
          </a:prstGeom>
          <a:noFill/>
        </p:spPr>
        <p:txBody>
          <a:bodyPr wrap="none" rtlCol="0">
            <a:spAutoFit/>
          </a:bodyPr>
          <a:lstStyle/>
          <a:p>
            <a:r>
              <a:rPr lang="en-US" altLang="zh-TW" sz="1600" i="1" dirty="0"/>
              <a:t>Given spectra, produce the expected geometry</a:t>
            </a:r>
            <a:endParaRPr lang="en-US" sz="1600" i="1" dirty="0"/>
          </a:p>
        </p:txBody>
      </p:sp>
      <p:sp>
        <p:nvSpPr>
          <p:cNvPr id="17" name="文字方塊 16">
            <a:extLst>
              <a:ext uri="{FF2B5EF4-FFF2-40B4-BE49-F238E27FC236}">
                <a16:creationId xmlns:a16="http://schemas.microsoft.com/office/drawing/2014/main" id="{6CEBEBD3-11F4-4673-8BB8-757AB6FF3FA3}"/>
              </a:ext>
            </a:extLst>
          </p:cNvPr>
          <p:cNvSpPr txBox="1"/>
          <p:nvPr/>
        </p:nvSpPr>
        <p:spPr>
          <a:xfrm>
            <a:off x="4541384" y="2746992"/>
            <a:ext cx="4485523" cy="338554"/>
          </a:xfrm>
          <a:prstGeom prst="rect">
            <a:avLst/>
          </a:prstGeom>
          <a:noFill/>
        </p:spPr>
        <p:txBody>
          <a:bodyPr wrap="none" rtlCol="0">
            <a:spAutoFit/>
          </a:bodyPr>
          <a:lstStyle/>
          <a:p>
            <a:r>
              <a:rPr lang="en-US" altLang="zh-TW" sz="1600" i="1" dirty="0"/>
              <a:t>For a desired spectra, produce new geometries</a:t>
            </a:r>
            <a:endParaRPr lang="en-US" sz="1600" i="1" dirty="0"/>
          </a:p>
        </p:txBody>
      </p:sp>
    </p:spTree>
    <p:extLst>
      <p:ext uri="{BB962C8B-B14F-4D97-AF65-F5344CB8AC3E}">
        <p14:creationId xmlns:p14="http://schemas.microsoft.com/office/powerpoint/2010/main" val="368403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D1ECC-7AE6-0C3A-88D9-DB5F9FB51E35}"/>
              </a:ext>
            </a:extLst>
          </p:cNvPr>
          <p:cNvSpPr>
            <a:spLocks noGrp="1"/>
          </p:cNvSpPr>
          <p:nvPr>
            <p:ph type="title"/>
          </p:nvPr>
        </p:nvSpPr>
        <p:spPr>
          <a:xfrm>
            <a:off x="2664528" y="48232"/>
            <a:ext cx="6479472" cy="651600"/>
          </a:xfrm>
        </p:spPr>
        <p:txBody>
          <a:bodyPr/>
          <a:lstStyle/>
          <a:p>
            <a:pPr algn="l" fontAlgn="base"/>
            <a:r>
              <a:rPr lang="en" altLang="zh-TW" sz="3000" i="0" dirty="0">
                <a:solidFill>
                  <a:srgbClr val="080809"/>
                </a:solidFill>
                <a:effectLst/>
                <a:latin typeface="+mn-lt"/>
              </a:rPr>
              <a:t>How does Machine </a:t>
            </a:r>
            <a:r>
              <a:rPr lang="en" altLang="zh-TW" sz="3000" dirty="0">
                <a:solidFill>
                  <a:srgbClr val="080809"/>
                </a:solidFill>
                <a:latin typeface="+mn-lt"/>
              </a:rPr>
              <a:t>L</a:t>
            </a:r>
            <a:r>
              <a:rPr lang="en" altLang="zh-TW" sz="3000" i="0" dirty="0">
                <a:solidFill>
                  <a:srgbClr val="080809"/>
                </a:solidFill>
                <a:effectLst/>
                <a:latin typeface="+mn-lt"/>
              </a:rPr>
              <a:t>earning work?</a:t>
            </a:r>
            <a:endParaRPr kumimoji="1" lang="zh-TW" altLang="en-US" sz="3000" dirty="0">
              <a:latin typeface="+mn-lt"/>
            </a:endParaRPr>
          </a:p>
        </p:txBody>
      </p:sp>
      <p:sp>
        <p:nvSpPr>
          <p:cNvPr id="4" name="投影片編號版面配置區 3">
            <a:extLst>
              <a:ext uri="{FF2B5EF4-FFF2-40B4-BE49-F238E27FC236}">
                <a16:creationId xmlns:a16="http://schemas.microsoft.com/office/drawing/2014/main" id="{654205F9-B32D-6D5A-0EAC-AC14315E522B}"/>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pic>
        <p:nvPicPr>
          <p:cNvPr id="1026" name="Picture 2" descr="how does ml work ">
            <a:extLst>
              <a:ext uri="{FF2B5EF4-FFF2-40B4-BE49-F238E27FC236}">
                <a16:creationId xmlns:a16="http://schemas.microsoft.com/office/drawing/2014/main" id="{3DB7A4F9-DA28-4716-1F9C-F02776AB7E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85"/>
          <a:stretch/>
        </p:blipFill>
        <p:spPr bwMode="auto">
          <a:xfrm>
            <a:off x="1768092" y="918348"/>
            <a:ext cx="6206400" cy="526393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1A897F0-4E79-C11A-CD3F-551714579A28}"/>
              </a:ext>
            </a:extLst>
          </p:cNvPr>
          <p:cNvSpPr txBox="1"/>
          <p:nvPr/>
        </p:nvSpPr>
        <p:spPr>
          <a:xfrm>
            <a:off x="1592787" y="6501455"/>
            <a:ext cx="5958426" cy="307777"/>
          </a:xfrm>
          <a:prstGeom prst="rect">
            <a:avLst/>
          </a:prstGeom>
          <a:noFill/>
        </p:spPr>
        <p:txBody>
          <a:bodyPr wrap="none" rtlCol="0">
            <a:spAutoFit/>
          </a:bodyPr>
          <a:lstStyle/>
          <a:p>
            <a:r>
              <a:rPr kumimoji="1" lang="en" altLang="zh-TW" sz="1400" i="1" dirty="0"/>
              <a:t>https://</a:t>
            </a:r>
            <a:r>
              <a:rPr kumimoji="1" lang="en" altLang="zh-TW" sz="1400" i="1" dirty="0" err="1"/>
              <a:t>www.spiceworks.com</a:t>
            </a:r>
            <a:r>
              <a:rPr kumimoji="1" lang="en" altLang="zh-TW" sz="1400" i="1" dirty="0"/>
              <a:t>/tech/artificial-intelligence/articles/what-is-ml/</a:t>
            </a:r>
            <a:endParaRPr kumimoji="1" lang="zh-TW" altLang="en-US" sz="1400" i="1" dirty="0"/>
          </a:p>
        </p:txBody>
      </p:sp>
    </p:spTree>
    <p:extLst>
      <p:ext uri="{BB962C8B-B14F-4D97-AF65-F5344CB8AC3E}">
        <p14:creationId xmlns:p14="http://schemas.microsoft.com/office/powerpoint/2010/main" val="2791388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1EE17465-0FC6-C048-A6AD-9C2A7216B842}"/>
              </a:ext>
            </a:extLst>
          </p:cNvPr>
          <p:cNvSpPr>
            <a:spLocks noGrp="1" noChangeArrowheads="1"/>
          </p:cNvSpPr>
          <p:nvPr>
            <p:ph type="title"/>
          </p:nvPr>
        </p:nvSpPr>
        <p:spPr>
          <a:xfrm>
            <a:off x="2738315" y="-250254"/>
            <a:ext cx="6878444" cy="1143000"/>
          </a:xfrm>
        </p:spPr>
        <p:txBody>
          <a:bodyPr/>
          <a:lstStyle/>
          <a:p>
            <a:r>
              <a:rPr lang="en" altLang="zh-TW" sz="2800" dirty="0"/>
              <a:t>Type of Machine Learning M</a:t>
            </a:r>
            <a:r>
              <a:rPr lang="en" altLang="zh-TW" sz="2800" i="0" dirty="0">
                <a:effectLst/>
              </a:rPr>
              <a:t>ethods</a:t>
            </a:r>
            <a:endParaRPr lang="en-US" altLang="en-US" sz="2800" dirty="0"/>
          </a:p>
        </p:txBody>
      </p:sp>
      <p:sp>
        <p:nvSpPr>
          <p:cNvPr id="2" name="Slide Number Placeholder 5">
            <a:extLst>
              <a:ext uri="{FF2B5EF4-FFF2-40B4-BE49-F238E27FC236}">
                <a16:creationId xmlns:a16="http://schemas.microsoft.com/office/drawing/2014/main" id="{6E2ED72D-CA6B-3B28-3451-29A9089C8660}"/>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23</a:t>
            </a:fld>
            <a:endParaRPr lang="en-US" altLang="en-US" dirty="0"/>
          </a:p>
        </p:txBody>
      </p:sp>
      <p:pic>
        <p:nvPicPr>
          <p:cNvPr id="3082" name="Picture 10" descr="Categorization of machine learning techniques">
            <a:extLst>
              <a:ext uri="{FF2B5EF4-FFF2-40B4-BE49-F238E27FC236}">
                <a16:creationId xmlns:a16="http://schemas.microsoft.com/office/drawing/2014/main" id="{7557FA21-81DB-5A8C-1B54-22BE5D66B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651911"/>
            <a:ext cx="8242300" cy="3492500"/>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C72D08DE-6DDF-F8A6-519B-C622845A3094}"/>
              </a:ext>
            </a:extLst>
          </p:cNvPr>
          <p:cNvSpPr txBox="1"/>
          <p:nvPr/>
        </p:nvSpPr>
        <p:spPr>
          <a:xfrm>
            <a:off x="444500" y="4097917"/>
            <a:ext cx="8087843" cy="2677656"/>
          </a:xfrm>
          <a:prstGeom prst="rect">
            <a:avLst/>
          </a:prstGeom>
          <a:noFill/>
        </p:spPr>
        <p:txBody>
          <a:bodyPr wrap="square">
            <a:spAutoFit/>
          </a:bodyPr>
          <a:lstStyle/>
          <a:p>
            <a:pPr algn="just"/>
            <a:r>
              <a:rPr lang="en" altLang="zh-TW" sz="2400" b="0" i="0" strike="noStrike" dirty="0">
                <a:effectLst/>
                <a:latin typeface="Arial" panose="020B0604020202020204" pitchFamily="34" charset="0"/>
                <a:cs typeface="Arial" panose="020B0604020202020204" pitchFamily="34" charset="0"/>
              </a:rPr>
              <a:t>Supervised Learning</a:t>
            </a:r>
            <a:r>
              <a:rPr lang="en" altLang="zh-TW" dirty="0">
                <a:latin typeface="Arial" panose="020B0604020202020204" pitchFamily="34" charset="0"/>
                <a:cs typeface="Arial" panose="020B0604020202020204" pitchFamily="34" charset="0"/>
              </a:rPr>
              <a:t>: </a:t>
            </a:r>
            <a:r>
              <a:rPr lang="en" altLang="zh-TW" sz="2000" dirty="0">
                <a:solidFill>
                  <a:schemeClr val="tx1">
                    <a:lumMod val="50000"/>
                    <a:lumOff val="50000"/>
                  </a:schemeClr>
                </a:solidFill>
                <a:latin typeface="Arial" panose="020B0604020202020204" pitchFamily="34" charset="0"/>
                <a:cs typeface="Arial" panose="020B0604020202020204" pitchFamily="34" charset="0"/>
              </a:rPr>
              <a:t>M</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odel learns from labeled training data to make predictions or classifications on unseen data. The goal is for the model to learn patterns and relationships in the training data, enabling it to generalize and make accurate predictions on new, unseen data.</a:t>
            </a:r>
            <a:b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br>
            <a:endPar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endParaRPr>
          </a:p>
          <a:p>
            <a:pPr algn="just"/>
            <a:r>
              <a:rPr lang="en" altLang="zh-TW" sz="2400" b="0" i="0" dirty="0">
                <a:solidFill>
                  <a:srgbClr val="374151"/>
                </a:solidFill>
                <a:effectLst/>
                <a:latin typeface="Arial" panose="020B0604020202020204" pitchFamily="34" charset="0"/>
                <a:cs typeface="Arial" panose="020B0604020202020204" pitchFamily="34" charset="0"/>
              </a:rPr>
              <a:t>Unsupervised learning: </a:t>
            </a:r>
            <a:r>
              <a:rPr lang="en" altLang="zh-TW" sz="2000" dirty="0">
                <a:solidFill>
                  <a:schemeClr val="tx1">
                    <a:lumMod val="50000"/>
                    <a:lumOff val="50000"/>
                  </a:schemeClr>
                </a:solidFill>
                <a:latin typeface="Arial" panose="020B0604020202020204" pitchFamily="34" charset="0"/>
                <a:cs typeface="Arial" panose="020B0604020202020204" pitchFamily="34" charset="0"/>
              </a:rPr>
              <a:t>M</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odel learns from unlabeled data without any predefined output labels. The goal of unsupervised learning is to discover patterns, structures, or relationships within the data. </a:t>
            </a:r>
            <a:endParaRPr lang="zh-TW" altLang="en-US" sz="20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5022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8C296-5FA8-0852-742E-08757E466BB5}"/>
              </a:ext>
            </a:extLst>
          </p:cNvPr>
          <p:cNvSpPr>
            <a:spLocks noGrp="1"/>
          </p:cNvSpPr>
          <p:nvPr>
            <p:ph type="title"/>
          </p:nvPr>
        </p:nvSpPr>
        <p:spPr>
          <a:xfrm>
            <a:off x="2779385" y="0"/>
            <a:ext cx="5907415" cy="651600"/>
          </a:xfrm>
        </p:spPr>
        <p:txBody>
          <a:bodyPr/>
          <a:lstStyle/>
          <a:p>
            <a:r>
              <a:rPr lang="en" altLang="zh-TW" i="0" dirty="0">
                <a:effectLst/>
                <a:latin typeface="+mn-lt"/>
              </a:rPr>
              <a:t>Classification vs. Regression</a:t>
            </a:r>
            <a:endParaRPr kumimoji="1" lang="zh-TW" altLang="en-US" dirty="0">
              <a:latin typeface="+mn-lt"/>
            </a:endParaRPr>
          </a:p>
        </p:txBody>
      </p:sp>
      <p:sp>
        <p:nvSpPr>
          <p:cNvPr id="4" name="投影片編號版面配置區 3">
            <a:extLst>
              <a:ext uri="{FF2B5EF4-FFF2-40B4-BE49-F238E27FC236}">
                <a16:creationId xmlns:a16="http://schemas.microsoft.com/office/drawing/2014/main" id="{C5B49B50-F0DF-4686-D818-FA4305AA54AA}"/>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pic>
        <p:nvPicPr>
          <p:cNvPr id="5122" name="Picture 2" descr="Regression vs. Classification">
            <a:extLst>
              <a:ext uri="{FF2B5EF4-FFF2-40B4-BE49-F238E27FC236}">
                <a16:creationId xmlns:a16="http://schemas.microsoft.com/office/drawing/2014/main" id="{C8A9FE26-AEE2-E83D-9857-F9B62EBED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991" y="727932"/>
            <a:ext cx="6092018" cy="339203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0FA89A9-73CD-E4CE-EB59-93D7779C2DE8}"/>
              </a:ext>
            </a:extLst>
          </p:cNvPr>
          <p:cNvSpPr txBox="1"/>
          <p:nvPr/>
        </p:nvSpPr>
        <p:spPr>
          <a:xfrm>
            <a:off x="220554" y="4101887"/>
            <a:ext cx="8702891" cy="3293209"/>
          </a:xfrm>
          <a:prstGeom prst="rect">
            <a:avLst/>
          </a:prstGeom>
          <a:noFill/>
        </p:spPr>
        <p:txBody>
          <a:bodyPr wrap="square">
            <a:spAutoFit/>
          </a:bodyPr>
          <a:lstStyle/>
          <a:p>
            <a:pPr algn="just"/>
            <a:r>
              <a:rPr lang="en" altLang="zh-TW" sz="2400" b="1" i="0" dirty="0">
                <a:solidFill>
                  <a:srgbClr val="333333"/>
                </a:solidFill>
                <a:effectLst/>
                <a:latin typeface="Arial" panose="020B0604020202020204" pitchFamily="34" charset="0"/>
                <a:cs typeface="Arial" panose="020B0604020202020204" pitchFamily="34" charset="0"/>
              </a:rPr>
              <a:t>Classification</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 A process of finding a function which helps in dividing the dataset into classes In Classification, The task of the classification algorithm is to find the mapping function to map the input(x) to </a:t>
            </a:r>
            <a:r>
              <a:rPr lang="en" altLang="zh-TW" sz="2000" b="1" i="0" dirty="0">
                <a:solidFill>
                  <a:schemeClr val="tx1">
                    <a:lumMod val="50000"/>
                    <a:lumOff val="50000"/>
                  </a:schemeClr>
                </a:solidFill>
                <a:effectLst/>
                <a:latin typeface="Arial" panose="020B0604020202020204" pitchFamily="34" charset="0"/>
                <a:cs typeface="Arial" panose="020B0604020202020204" pitchFamily="34" charset="0"/>
              </a:rPr>
              <a:t>the</a:t>
            </a:r>
            <a:r>
              <a:rPr lang="en" altLang="zh-TW" sz="2000" b="0" i="0" dirty="0">
                <a:solidFill>
                  <a:schemeClr val="tx1">
                    <a:lumMod val="50000"/>
                    <a:lumOff val="50000"/>
                  </a:schemeClr>
                </a:solidFill>
                <a:effectLst/>
                <a:latin typeface="Arial" panose="020B0604020202020204" pitchFamily="34" charset="0"/>
                <a:cs typeface="Arial" panose="020B0604020202020204" pitchFamily="34" charset="0"/>
              </a:rPr>
              <a:t> </a:t>
            </a:r>
            <a:r>
              <a:rPr lang="en" altLang="zh-TW" sz="2000" b="1" i="0" dirty="0">
                <a:solidFill>
                  <a:srgbClr val="333333"/>
                </a:solidFill>
                <a:effectLst/>
                <a:latin typeface="Arial" panose="020B0604020202020204" pitchFamily="34" charset="0"/>
                <a:cs typeface="Arial" panose="020B0604020202020204" pitchFamily="34" charset="0"/>
              </a:rPr>
              <a:t>discrete output(y).</a:t>
            </a:r>
            <a:br>
              <a:rPr lang="en" altLang="zh-TW" sz="2000" b="1" i="0" dirty="0">
                <a:solidFill>
                  <a:srgbClr val="333333"/>
                </a:solidFill>
                <a:effectLst/>
                <a:latin typeface="Arial" panose="020B0604020202020204" pitchFamily="34" charset="0"/>
                <a:cs typeface="Arial" panose="020B0604020202020204" pitchFamily="34" charset="0"/>
              </a:rPr>
            </a:br>
            <a:endParaRPr lang="en" altLang="zh-TW" sz="2000" b="1" i="0" dirty="0">
              <a:solidFill>
                <a:srgbClr val="333333"/>
              </a:solidFill>
              <a:effectLst/>
              <a:latin typeface="Arial" panose="020B0604020202020204" pitchFamily="34" charset="0"/>
              <a:cs typeface="Arial" panose="020B0604020202020204" pitchFamily="34" charset="0"/>
            </a:endParaRPr>
          </a:p>
          <a:p>
            <a:pPr algn="just"/>
            <a:r>
              <a:rPr lang="en" altLang="zh-TW" sz="2400" b="1" i="0" dirty="0">
                <a:effectLst/>
              </a:rPr>
              <a:t>Regression</a:t>
            </a:r>
            <a:r>
              <a:rPr lang="en" altLang="zh-TW" sz="2000" b="0" i="0" dirty="0">
                <a:solidFill>
                  <a:srgbClr val="333333"/>
                </a:solidFill>
                <a:effectLst/>
              </a:rPr>
              <a:t>: </a:t>
            </a:r>
            <a:r>
              <a:rPr lang="en" altLang="zh-TW" sz="2000" b="0" i="0" dirty="0">
                <a:solidFill>
                  <a:schemeClr val="tx1">
                    <a:lumMod val="50000"/>
                    <a:lumOff val="50000"/>
                  </a:schemeClr>
                </a:solidFill>
                <a:effectLst/>
              </a:rPr>
              <a:t>A process of finding the correlations between dependent and independent variables. It helps in predicting the continuous </a:t>
            </a:r>
            <a:r>
              <a:rPr lang="en" altLang="zh-TW" sz="2000" b="0" i="0" dirty="0" err="1">
                <a:solidFill>
                  <a:schemeClr val="tx1">
                    <a:lumMod val="50000"/>
                    <a:lumOff val="50000"/>
                  </a:schemeClr>
                </a:solidFill>
                <a:effectLst/>
              </a:rPr>
              <a:t>variables.The</a:t>
            </a:r>
            <a:r>
              <a:rPr lang="en" altLang="zh-TW" sz="2000" b="0" i="0" dirty="0">
                <a:solidFill>
                  <a:schemeClr val="tx1">
                    <a:lumMod val="50000"/>
                    <a:lumOff val="50000"/>
                  </a:schemeClr>
                </a:solidFill>
                <a:effectLst/>
              </a:rPr>
              <a:t> task of the Regression algorithm is to find the mapping function to map the input variable(x) to </a:t>
            </a:r>
            <a:r>
              <a:rPr lang="en" altLang="zh-TW" sz="2000" b="1" i="0" dirty="0">
                <a:effectLst/>
              </a:rPr>
              <a:t>the</a:t>
            </a:r>
            <a:r>
              <a:rPr lang="en" altLang="zh-TW" sz="2000" b="0" i="0" dirty="0">
                <a:effectLst/>
              </a:rPr>
              <a:t> </a:t>
            </a:r>
            <a:r>
              <a:rPr lang="en" altLang="zh-TW" sz="2000" b="1" i="0" dirty="0">
                <a:effectLst/>
              </a:rPr>
              <a:t>continuous output variable(y).</a:t>
            </a:r>
          </a:p>
          <a:p>
            <a:br>
              <a:rPr lang="en" altLang="zh-TW" sz="2000" dirty="0"/>
            </a:br>
            <a:endParaRPr lang="en" altLang="zh-TW" sz="2000" b="1"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0440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7FDF2-E6E5-40F9-BF66-5423EE1838C2}"/>
              </a:ext>
            </a:extLst>
          </p:cNvPr>
          <p:cNvSpPr>
            <a:spLocks noGrp="1"/>
          </p:cNvSpPr>
          <p:nvPr>
            <p:ph type="title"/>
          </p:nvPr>
        </p:nvSpPr>
        <p:spPr/>
        <p:txBody>
          <a:bodyPr/>
          <a:lstStyle/>
          <a:p>
            <a:r>
              <a:rPr lang="en-US" dirty="0"/>
              <a:t>Random forest</a:t>
            </a:r>
          </a:p>
        </p:txBody>
      </p:sp>
      <p:sp>
        <p:nvSpPr>
          <p:cNvPr id="4" name="投影片編號版面配置區 3">
            <a:extLst>
              <a:ext uri="{FF2B5EF4-FFF2-40B4-BE49-F238E27FC236}">
                <a16:creationId xmlns:a16="http://schemas.microsoft.com/office/drawing/2014/main" id="{7BBDD49D-A81F-4D4C-A455-A84F69BAFAC8}"/>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6" name="文字方塊 5">
            <a:extLst>
              <a:ext uri="{FF2B5EF4-FFF2-40B4-BE49-F238E27FC236}">
                <a16:creationId xmlns:a16="http://schemas.microsoft.com/office/drawing/2014/main" id="{7303A3C5-06B8-4644-AE97-9EA6B4716B8C}"/>
              </a:ext>
            </a:extLst>
          </p:cNvPr>
          <p:cNvSpPr txBox="1"/>
          <p:nvPr/>
        </p:nvSpPr>
        <p:spPr>
          <a:xfrm>
            <a:off x="-13447" y="6534269"/>
            <a:ext cx="6127375" cy="338554"/>
          </a:xfrm>
          <a:prstGeom prst="rect">
            <a:avLst/>
          </a:prstGeom>
          <a:noFill/>
        </p:spPr>
        <p:txBody>
          <a:bodyPr wrap="square">
            <a:spAutoFit/>
          </a:bodyPr>
          <a:lstStyle/>
          <a:p>
            <a:pPr>
              <a:spcBef>
                <a:spcPts val="0"/>
              </a:spcBef>
              <a:spcAft>
                <a:spcPts val="0"/>
              </a:spcAft>
            </a:pPr>
            <a:r>
              <a:rPr lang="en-US" sz="800" dirty="0">
                <a:effectLst/>
              </a:rPr>
              <a:t>Cano, G.; Garcia-Rodriguez, J.; Garcia-Garcia, A.; Perez-Sanchez, H.; </a:t>
            </a:r>
            <a:r>
              <a:rPr lang="en-US" sz="800" dirty="0" err="1">
                <a:effectLst/>
              </a:rPr>
              <a:t>Benediktsson</a:t>
            </a:r>
            <a:r>
              <a:rPr lang="en-US" sz="800" dirty="0">
                <a:effectLst/>
              </a:rPr>
              <a:t>, J. A.; Thapa, A.; Barr, A. Automatic Selection of Molecular Descriptors Using Random Forest: Application to Drug Discovery. </a:t>
            </a:r>
            <a:r>
              <a:rPr lang="en-US" sz="800" i="1" dirty="0">
                <a:effectLst/>
              </a:rPr>
              <a:t>Expert Systems with Applications</a:t>
            </a:r>
            <a:r>
              <a:rPr lang="en-US" sz="800" dirty="0">
                <a:effectLst/>
              </a:rPr>
              <a:t> </a:t>
            </a:r>
            <a:r>
              <a:rPr lang="en-US" sz="800" b="1" dirty="0">
                <a:effectLst/>
              </a:rPr>
              <a:t>2017</a:t>
            </a:r>
            <a:r>
              <a:rPr lang="en-US" sz="800" dirty="0">
                <a:effectLst/>
              </a:rPr>
              <a:t>, </a:t>
            </a:r>
            <a:r>
              <a:rPr lang="en-US" sz="800" i="1" dirty="0">
                <a:effectLst/>
              </a:rPr>
              <a:t>72</a:t>
            </a:r>
            <a:r>
              <a:rPr lang="en-US" sz="800" dirty="0">
                <a:effectLst/>
              </a:rPr>
              <a:t>, 151.</a:t>
            </a:r>
          </a:p>
        </p:txBody>
      </p:sp>
      <p:pic>
        <p:nvPicPr>
          <p:cNvPr id="7" name="圖片 6">
            <a:extLst>
              <a:ext uri="{FF2B5EF4-FFF2-40B4-BE49-F238E27FC236}">
                <a16:creationId xmlns:a16="http://schemas.microsoft.com/office/drawing/2014/main" id="{69F80806-16F1-44EE-8BEC-605FBB1F4B58}"/>
              </a:ext>
            </a:extLst>
          </p:cNvPr>
          <p:cNvPicPr>
            <a:picLocks noChangeAspect="1"/>
          </p:cNvPicPr>
          <p:nvPr/>
        </p:nvPicPr>
        <p:blipFill>
          <a:blip r:embed="rId2"/>
          <a:stretch>
            <a:fillRect/>
          </a:stretch>
        </p:blipFill>
        <p:spPr>
          <a:xfrm>
            <a:off x="860612" y="1224311"/>
            <a:ext cx="7422776" cy="4336353"/>
          </a:xfrm>
          <a:prstGeom prst="rect">
            <a:avLst/>
          </a:prstGeom>
        </p:spPr>
      </p:pic>
    </p:spTree>
    <p:extLst>
      <p:ext uri="{BB962C8B-B14F-4D97-AF65-F5344CB8AC3E}">
        <p14:creationId xmlns:p14="http://schemas.microsoft.com/office/powerpoint/2010/main" val="378778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3EA23B-2A58-4760-B189-BF7FAE253124}"/>
              </a:ext>
            </a:extLst>
          </p:cNvPr>
          <p:cNvSpPr>
            <a:spLocks noGrp="1"/>
          </p:cNvSpPr>
          <p:nvPr>
            <p:ph type="title"/>
          </p:nvPr>
        </p:nvSpPr>
        <p:spPr/>
        <p:txBody>
          <a:bodyPr/>
          <a:lstStyle/>
          <a:p>
            <a:r>
              <a:rPr lang="en-US" altLang="zh-TW" dirty="0"/>
              <a:t>Support vector machine</a:t>
            </a:r>
            <a:endParaRPr lang="en-US" dirty="0"/>
          </a:p>
        </p:txBody>
      </p:sp>
      <p:sp>
        <p:nvSpPr>
          <p:cNvPr id="4" name="投影片編號版面配置區 3">
            <a:extLst>
              <a:ext uri="{FF2B5EF4-FFF2-40B4-BE49-F238E27FC236}">
                <a16:creationId xmlns:a16="http://schemas.microsoft.com/office/drawing/2014/main" id="{B4CD59F8-D035-46DC-9B83-CDD4EC9A658A}"/>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
        <p:nvSpPr>
          <p:cNvPr id="8" name="文字方塊 7">
            <a:extLst>
              <a:ext uri="{FF2B5EF4-FFF2-40B4-BE49-F238E27FC236}">
                <a16:creationId xmlns:a16="http://schemas.microsoft.com/office/drawing/2014/main" id="{3A6F6510-A331-47CA-A1E5-2CACF02076FB}"/>
              </a:ext>
            </a:extLst>
          </p:cNvPr>
          <p:cNvSpPr txBox="1"/>
          <p:nvPr/>
        </p:nvSpPr>
        <p:spPr>
          <a:xfrm>
            <a:off x="-4551" y="6519446"/>
            <a:ext cx="5160025" cy="338554"/>
          </a:xfrm>
          <a:prstGeom prst="rect">
            <a:avLst/>
          </a:prstGeom>
          <a:noFill/>
        </p:spPr>
        <p:txBody>
          <a:bodyPr wrap="square">
            <a:spAutoFit/>
          </a:bodyPr>
          <a:lstStyle/>
          <a:p>
            <a:pPr>
              <a:spcBef>
                <a:spcPts val="0"/>
              </a:spcBef>
              <a:spcAft>
                <a:spcPts val="0"/>
              </a:spcAft>
            </a:pPr>
            <a:r>
              <a:rPr lang="en-US" sz="800" dirty="0">
                <a:effectLst/>
              </a:rPr>
              <a:t>Badillo, S.; </a:t>
            </a:r>
            <a:r>
              <a:rPr lang="en-US" sz="800" dirty="0" err="1">
                <a:effectLst/>
              </a:rPr>
              <a:t>Banfai</a:t>
            </a:r>
            <a:r>
              <a:rPr lang="en-US" sz="800" dirty="0">
                <a:effectLst/>
              </a:rPr>
              <a:t>, B.; </a:t>
            </a:r>
            <a:r>
              <a:rPr lang="en-US" sz="800" dirty="0" err="1">
                <a:effectLst/>
              </a:rPr>
              <a:t>Birzele</a:t>
            </a:r>
            <a:r>
              <a:rPr lang="en-US" sz="800" dirty="0">
                <a:effectLst/>
              </a:rPr>
              <a:t>, F.; </a:t>
            </a:r>
            <a:r>
              <a:rPr lang="en-US" sz="800" dirty="0" err="1">
                <a:effectLst/>
              </a:rPr>
              <a:t>Davydov</a:t>
            </a:r>
            <a:r>
              <a:rPr lang="en-US" sz="800" dirty="0">
                <a:effectLst/>
              </a:rPr>
              <a:t>, I. I.; Hutchinson, L.; Kam-Thong, T.; </a:t>
            </a:r>
            <a:r>
              <a:rPr lang="en-US" sz="800" dirty="0" err="1">
                <a:effectLst/>
              </a:rPr>
              <a:t>Siebourg-Polster</a:t>
            </a:r>
            <a:r>
              <a:rPr lang="en-US" sz="800" dirty="0">
                <a:effectLst/>
              </a:rPr>
              <a:t>, J.; </a:t>
            </a:r>
            <a:r>
              <a:rPr lang="en-US" sz="800" dirty="0" err="1">
                <a:effectLst/>
              </a:rPr>
              <a:t>Steiert</a:t>
            </a:r>
            <a:r>
              <a:rPr lang="en-US" sz="800" dirty="0">
                <a:effectLst/>
              </a:rPr>
              <a:t>, B.; Zhang, J. D. An Introduction to Machine Learning. </a:t>
            </a:r>
            <a:r>
              <a:rPr lang="en-US" sz="800" i="1" dirty="0">
                <a:effectLst/>
              </a:rPr>
              <a:t>Clinical Pharmacology &amp; Therapeutics</a:t>
            </a:r>
            <a:r>
              <a:rPr lang="en-US" sz="800" dirty="0">
                <a:effectLst/>
              </a:rPr>
              <a:t> </a:t>
            </a:r>
            <a:r>
              <a:rPr lang="en-US" sz="800" b="1" dirty="0">
                <a:effectLst/>
              </a:rPr>
              <a:t>2020</a:t>
            </a:r>
            <a:r>
              <a:rPr lang="en-US" sz="800" dirty="0">
                <a:effectLst/>
              </a:rPr>
              <a:t>, </a:t>
            </a:r>
            <a:r>
              <a:rPr lang="en-US" sz="800" i="1" dirty="0">
                <a:effectLst/>
              </a:rPr>
              <a:t>107</a:t>
            </a:r>
            <a:r>
              <a:rPr lang="en-US" sz="800" dirty="0">
                <a:effectLst/>
              </a:rPr>
              <a:t>, 871</a:t>
            </a:r>
          </a:p>
        </p:txBody>
      </p:sp>
      <p:pic>
        <p:nvPicPr>
          <p:cNvPr id="9" name="圖片 8">
            <a:extLst>
              <a:ext uri="{FF2B5EF4-FFF2-40B4-BE49-F238E27FC236}">
                <a16:creationId xmlns:a16="http://schemas.microsoft.com/office/drawing/2014/main" id="{EFAE120D-2AB9-4459-ABFE-E72D594192D4}"/>
              </a:ext>
            </a:extLst>
          </p:cNvPr>
          <p:cNvPicPr>
            <a:picLocks noChangeAspect="1"/>
          </p:cNvPicPr>
          <p:nvPr/>
        </p:nvPicPr>
        <p:blipFill>
          <a:blip r:embed="rId2"/>
          <a:stretch>
            <a:fillRect/>
          </a:stretch>
        </p:blipFill>
        <p:spPr>
          <a:xfrm>
            <a:off x="1522048" y="1053053"/>
            <a:ext cx="6099904" cy="4751893"/>
          </a:xfrm>
          <a:prstGeom prst="rect">
            <a:avLst/>
          </a:prstGeom>
        </p:spPr>
      </p:pic>
    </p:spTree>
    <p:extLst>
      <p:ext uri="{BB962C8B-B14F-4D97-AF65-F5344CB8AC3E}">
        <p14:creationId xmlns:p14="http://schemas.microsoft.com/office/powerpoint/2010/main" val="4139468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69EA3B-E6CB-45FD-918A-A9DDAE2FB8D8}"/>
              </a:ext>
            </a:extLst>
          </p:cNvPr>
          <p:cNvSpPr>
            <a:spLocks noGrp="1"/>
          </p:cNvSpPr>
          <p:nvPr>
            <p:ph type="title"/>
          </p:nvPr>
        </p:nvSpPr>
        <p:spPr/>
        <p:txBody>
          <a:bodyPr/>
          <a:lstStyle/>
          <a:p>
            <a:r>
              <a:rPr lang="en-US" altLang="zh-TW" dirty="0"/>
              <a:t>Machine learning</a:t>
            </a:r>
            <a:endParaRPr lang="en-US" dirty="0"/>
          </a:p>
        </p:txBody>
      </p:sp>
      <p:sp>
        <p:nvSpPr>
          <p:cNvPr id="4" name="投影片編號版面配置區 3">
            <a:extLst>
              <a:ext uri="{FF2B5EF4-FFF2-40B4-BE49-F238E27FC236}">
                <a16:creationId xmlns:a16="http://schemas.microsoft.com/office/drawing/2014/main" id="{0F9A2BF4-F141-4EAD-808D-F0CB3E9617D3}"/>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pic>
        <p:nvPicPr>
          <p:cNvPr id="6" name="圖片 5">
            <a:extLst>
              <a:ext uri="{FF2B5EF4-FFF2-40B4-BE49-F238E27FC236}">
                <a16:creationId xmlns:a16="http://schemas.microsoft.com/office/drawing/2014/main" id="{F356B3E3-6C57-4EF9-9DE2-8B6C544C7269}"/>
              </a:ext>
            </a:extLst>
          </p:cNvPr>
          <p:cNvPicPr>
            <a:picLocks noChangeAspect="1"/>
          </p:cNvPicPr>
          <p:nvPr/>
        </p:nvPicPr>
        <p:blipFill>
          <a:blip r:embed="rId2"/>
          <a:stretch>
            <a:fillRect/>
          </a:stretch>
        </p:blipFill>
        <p:spPr>
          <a:xfrm>
            <a:off x="1211803" y="997564"/>
            <a:ext cx="6720393" cy="3336478"/>
          </a:xfrm>
          <a:prstGeom prst="rect">
            <a:avLst/>
          </a:prstGeom>
        </p:spPr>
      </p:pic>
      <p:pic>
        <p:nvPicPr>
          <p:cNvPr id="7" name="圖片 6">
            <a:extLst>
              <a:ext uri="{FF2B5EF4-FFF2-40B4-BE49-F238E27FC236}">
                <a16:creationId xmlns:a16="http://schemas.microsoft.com/office/drawing/2014/main" id="{025F0C7F-7533-4190-9AE2-9511555A34CE}"/>
              </a:ext>
            </a:extLst>
          </p:cNvPr>
          <p:cNvPicPr>
            <a:picLocks noChangeAspect="1"/>
          </p:cNvPicPr>
          <p:nvPr/>
        </p:nvPicPr>
        <p:blipFill>
          <a:blip r:embed="rId3"/>
          <a:stretch>
            <a:fillRect/>
          </a:stretch>
        </p:blipFill>
        <p:spPr>
          <a:xfrm>
            <a:off x="1397148" y="4356708"/>
            <a:ext cx="6349704" cy="1706364"/>
          </a:xfrm>
          <a:prstGeom prst="rect">
            <a:avLst/>
          </a:prstGeom>
        </p:spPr>
      </p:pic>
      <p:sp>
        <p:nvSpPr>
          <p:cNvPr id="9" name="文字方塊 8">
            <a:extLst>
              <a:ext uri="{FF2B5EF4-FFF2-40B4-BE49-F238E27FC236}">
                <a16:creationId xmlns:a16="http://schemas.microsoft.com/office/drawing/2014/main" id="{0AB915A6-1F1A-48E3-B7F7-0AC3A9C5C34A}"/>
              </a:ext>
            </a:extLst>
          </p:cNvPr>
          <p:cNvSpPr txBox="1"/>
          <p:nvPr/>
        </p:nvSpPr>
        <p:spPr>
          <a:xfrm>
            <a:off x="0" y="6523489"/>
            <a:ext cx="6645088" cy="338554"/>
          </a:xfrm>
          <a:prstGeom prst="rect">
            <a:avLst/>
          </a:prstGeom>
          <a:noFill/>
        </p:spPr>
        <p:txBody>
          <a:bodyPr wrap="square">
            <a:spAutoFit/>
          </a:bodyPr>
          <a:lstStyle/>
          <a:p>
            <a:pPr>
              <a:spcBef>
                <a:spcPts val="0"/>
              </a:spcBef>
              <a:spcAft>
                <a:spcPts val="0"/>
              </a:spcAft>
            </a:pPr>
            <a:r>
              <a:rPr lang="en-US" sz="800" dirty="0">
                <a:effectLst/>
              </a:rPr>
              <a:t>Choudhary, K.; </a:t>
            </a:r>
            <a:r>
              <a:rPr lang="en-US" sz="800" dirty="0" err="1">
                <a:effectLst/>
              </a:rPr>
              <a:t>DeCost</a:t>
            </a:r>
            <a:r>
              <a:rPr lang="en-US" sz="800" dirty="0">
                <a:effectLst/>
              </a:rPr>
              <a:t>, B.; Chen, C.; Jain, A.; </a:t>
            </a:r>
            <a:r>
              <a:rPr lang="en-US" sz="800" dirty="0" err="1">
                <a:effectLst/>
              </a:rPr>
              <a:t>Tavazza</a:t>
            </a:r>
            <a:r>
              <a:rPr lang="en-US" sz="800" dirty="0">
                <a:effectLst/>
              </a:rPr>
              <a:t>, F.; Cohn, R.; Park, C. W.; Choudhary, A.; Agrawal, A.; </a:t>
            </a:r>
            <a:r>
              <a:rPr lang="en-US" sz="800" dirty="0" err="1">
                <a:effectLst/>
              </a:rPr>
              <a:t>Billinge</a:t>
            </a:r>
            <a:r>
              <a:rPr lang="en-US" sz="800" dirty="0">
                <a:effectLst/>
              </a:rPr>
              <a:t>, S. J. L.; Holm, E.; Ong, S. P.; Wolverton, C. Recent Advances and Applications of Deep Learning Methods in Materials Science. </a:t>
            </a:r>
            <a:r>
              <a:rPr lang="en-US" sz="800" i="1" dirty="0" err="1">
                <a:effectLst/>
              </a:rPr>
              <a:t>npj</a:t>
            </a:r>
            <a:r>
              <a:rPr lang="en-US" sz="800" i="1" dirty="0">
                <a:effectLst/>
              </a:rPr>
              <a:t> </a:t>
            </a:r>
            <a:r>
              <a:rPr lang="en-US" sz="800" i="1" dirty="0" err="1">
                <a:effectLst/>
              </a:rPr>
              <a:t>Comput</a:t>
            </a:r>
            <a:r>
              <a:rPr lang="en-US" sz="800" i="1" dirty="0">
                <a:effectLst/>
              </a:rPr>
              <a:t> Mater</a:t>
            </a:r>
            <a:r>
              <a:rPr lang="en-US" sz="800" dirty="0">
                <a:effectLst/>
              </a:rPr>
              <a:t> </a:t>
            </a:r>
            <a:r>
              <a:rPr lang="en-US" sz="800" b="1" dirty="0">
                <a:effectLst/>
              </a:rPr>
              <a:t>2022</a:t>
            </a:r>
            <a:r>
              <a:rPr lang="en-US" sz="800" dirty="0">
                <a:effectLst/>
              </a:rPr>
              <a:t>, </a:t>
            </a:r>
            <a:r>
              <a:rPr lang="en-US" sz="800" i="1" dirty="0">
                <a:effectLst/>
              </a:rPr>
              <a:t>8</a:t>
            </a:r>
            <a:r>
              <a:rPr lang="en-US" sz="800" dirty="0">
                <a:effectLst/>
              </a:rPr>
              <a:t> (1), 1</a:t>
            </a:r>
          </a:p>
        </p:txBody>
      </p:sp>
      <p:sp>
        <p:nvSpPr>
          <p:cNvPr id="10" name="矩形 9">
            <a:extLst>
              <a:ext uri="{FF2B5EF4-FFF2-40B4-BE49-F238E27FC236}">
                <a16:creationId xmlns:a16="http://schemas.microsoft.com/office/drawing/2014/main" id="{ED326020-7C7D-4F87-82E5-F8BC46A2EA35}"/>
              </a:ext>
            </a:extLst>
          </p:cNvPr>
          <p:cNvSpPr/>
          <p:nvPr/>
        </p:nvSpPr>
        <p:spPr>
          <a:xfrm>
            <a:off x="1397147" y="5545936"/>
            <a:ext cx="6349703" cy="246401"/>
          </a:xfrm>
          <a:prstGeom prst="rect">
            <a:avLst/>
          </a:prstGeom>
          <a:noFill/>
          <a:ln w="127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043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DE659-9288-421B-A29C-76024E8EDA37}"/>
              </a:ext>
            </a:extLst>
          </p:cNvPr>
          <p:cNvSpPr>
            <a:spLocks noGrp="1"/>
          </p:cNvSpPr>
          <p:nvPr>
            <p:ph type="title"/>
          </p:nvPr>
        </p:nvSpPr>
        <p:spPr/>
        <p:txBody>
          <a:bodyPr/>
          <a:lstStyle/>
          <a:p>
            <a:r>
              <a:rPr lang="en-US" dirty="0"/>
              <a:t>Game changed in 2009</a:t>
            </a:r>
          </a:p>
        </p:txBody>
      </p:sp>
      <p:sp>
        <p:nvSpPr>
          <p:cNvPr id="4" name="投影片編號版面配置區 3">
            <a:extLst>
              <a:ext uri="{FF2B5EF4-FFF2-40B4-BE49-F238E27FC236}">
                <a16:creationId xmlns:a16="http://schemas.microsoft.com/office/drawing/2014/main" id="{CE5B65D7-7644-471E-8653-173FD85E8F6F}"/>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pic>
        <p:nvPicPr>
          <p:cNvPr id="10" name="內容版面配置區 9">
            <a:extLst>
              <a:ext uri="{FF2B5EF4-FFF2-40B4-BE49-F238E27FC236}">
                <a16:creationId xmlns:a16="http://schemas.microsoft.com/office/drawing/2014/main" id="{E4A3E4DD-AB18-4B49-AE46-708F3E8A47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1640" y="1290673"/>
            <a:ext cx="4324350" cy="4324350"/>
          </a:xfrm>
        </p:spPr>
      </p:pic>
      <p:sp>
        <p:nvSpPr>
          <p:cNvPr id="11" name="文字方塊 10">
            <a:extLst>
              <a:ext uri="{FF2B5EF4-FFF2-40B4-BE49-F238E27FC236}">
                <a16:creationId xmlns:a16="http://schemas.microsoft.com/office/drawing/2014/main" id="{08032287-69EF-4118-A258-060E2823EE03}"/>
              </a:ext>
            </a:extLst>
          </p:cNvPr>
          <p:cNvSpPr txBox="1"/>
          <p:nvPr/>
        </p:nvSpPr>
        <p:spPr>
          <a:xfrm>
            <a:off x="0" y="6658755"/>
            <a:ext cx="4171335" cy="215444"/>
          </a:xfrm>
          <a:prstGeom prst="rect">
            <a:avLst/>
          </a:prstGeom>
          <a:noFill/>
        </p:spPr>
        <p:txBody>
          <a:bodyPr wrap="none" rtlCol="0">
            <a:spAutoFit/>
          </a:bodyPr>
          <a:lstStyle/>
          <a:p>
            <a:r>
              <a:rPr lang="en-US" sz="800" dirty="0"/>
              <a:t>Publication counts: Web of science, keyword=‘Deep learning’. Accessed on 2022/11/22</a:t>
            </a:r>
          </a:p>
        </p:txBody>
      </p:sp>
      <p:sp>
        <p:nvSpPr>
          <p:cNvPr id="12" name="文字方塊 11">
            <a:extLst>
              <a:ext uri="{FF2B5EF4-FFF2-40B4-BE49-F238E27FC236}">
                <a16:creationId xmlns:a16="http://schemas.microsoft.com/office/drawing/2014/main" id="{79098EA9-0479-4997-BA54-19EF3C401153}"/>
              </a:ext>
            </a:extLst>
          </p:cNvPr>
          <p:cNvSpPr txBox="1"/>
          <p:nvPr/>
        </p:nvSpPr>
        <p:spPr>
          <a:xfrm>
            <a:off x="745818" y="1219192"/>
            <a:ext cx="4095993" cy="369332"/>
          </a:xfrm>
          <a:prstGeom prst="rect">
            <a:avLst/>
          </a:prstGeom>
          <a:noFill/>
        </p:spPr>
        <p:txBody>
          <a:bodyPr wrap="none" rtlCol="0">
            <a:spAutoFit/>
          </a:bodyPr>
          <a:lstStyle/>
          <a:p>
            <a:r>
              <a:rPr lang="en-US" dirty="0"/>
              <a:t>#Publication mentioning deep learning</a:t>
            </a:r>
          </a:p>
        </p:txBody>
      </p:sp>
      <p:pic>
        <p:nvPicPr>
          <p:cNvPr id="19458" name="Picture 2">
            <a:extLst>
              <a:ext uri="{FF2B5EF4-FFF2-40B4-BE49-F238E27FC236}">
                <a16:creationId xmlns:a16="http://schemas.microsoft.com/office/drawing/2014/main" id="{5D73CE74-CFC2-4378-9C89-BAC4BD760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421" y="1647817"/>
            <a:ext cx="3131279" cy="1897277"/>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D0B645FA-688E-4A07-88BC-50AE6A1F12E6}"/>
              </a:ext>
            </a:extLst>
          </p:cNvPr>
          <p:cNvSpPr txBox="1"/>
          <p:nvPr/>
        </p:nvSpPr>
        <p:spPr>
          <a:xfrm>
            <a:off x="5419056" y="1219192"/>
            <a:ext cx="2788007" cy="369332"/>
          </a:xfrm>
          <a:prstGeom prst="rect">
            <a:avLst/>
          </a:prstGeom>
          <a:noFill/>
        </p:spPr>
        <p:txBody>
          <a:bodyPr wrap="none" rtlCol="0">
            <a:spAutoFit/>
          </a:bodyPr>
          <a:lstStyle/>
          <a:p>
            <a:r>
              <a:rPr lang="en-US" dirty="0"/>
              <a:t>CUDA introduced in 2007</a:t>
            </a:r>
          </a:p>
        </p:txBody>
      </p:sp>
      <p:pic>
        <p:nvPicPr>
          <p:cNvPr id="19466" name="Picture 10" descr="NVIDIA A100 | NVIDIA">
            <a:extLst>
              <a:ext uri="{FF2B5EF4-FFF2-40B4-BE49-F238E27FC236}">
                <a16:creationId xmlns:a16="http://schemas.microsoft.com/office/drawing/2014/main" id="{43E4256F-88E5-44C0-BFA3-C3DBFA7CB0E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004" r="26446"/>
          <a:stretch/>
        </p:blipFill>
        <p:spPr bwMode="auto">
          <a:xfrm>
            <a:off x="5595039" y="3493770"/>
            <a:ext cx="2436040" cy="2711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6381FB-C52F-E411-A9BB-846DA2FBEBA1}"/>
              </a:ext>
            </a:extLst>
          </p:cNvPr>
          <p:cNvSpPr>
            <a:spLocks noGrp="1"/>
          </p:cNvSpPr>
          <p:nvPr>
            <p:ph type="title"/>
          </p:nvPr>
        </p:nvSpPr>
        <p:spPr>
          <a:xfrm>
            <a:off x="2969328" y="106223"/>
            <a:ext cx="5546784" cy="651600"/>
          </a:xfrm>
        </p:spPr>
        <p:txBody>
          <a:bodyPr/>
          <a:lstStyle/>
          <a:p>
            <a:r>
              <a:rPr lang="en-US" altLang="zh-TW" i="0" dirty="0">
                <a:effectLst/>
                <a:latin typeface="arial" panose="020B0604020202020204" pitchFamily="34" charset="0"/>
              </a:rPr>
              <a:t>De</a:t>
            </a:r>
            <a:r>
              <a:rPr lang="en-US" altLang="zh-TW" dirty="0">
                <a:latin typeface="arial" panose="020B0604020202020204" pitchFamily="34" charset="0"/>
              </a:rPr>
              <a:t>ep</a:t>
            </a:r>
            <a:r>
              <a:rPr lang="en" altLang="zh-TW" i="0" dirty="0">
                <a:effectLst/>
                <a:latin typeface="arial" panose="020B0604020202020204" pitchFamily="34" charset="0"/>
              </a:rPr>
              <a:t> Learning </a:t>
            </a:r>
            <a:r>
              <a:rPr lang="en" altLang="zh-TW" dirty="0">
                <a:latin typeface="arial" panose="020B0604020202020204" pitchFamily="34" charset="0"/>
              </a:rPr>
              <a:t>F</a:t>
            </a:r>
            <a:r>
              <a:rPr lang="en" altLang="zh-TW" i="0" dirty="0">
                <a:effectLst/>
                <a:latin typeface="arial" panose="020B0604020202020204" pitchFamily="34" charset="0"/>
              </a:rPr>
              <a:t>ramework</a:t>
            </a:r>
            <a:endParaRPr kumimoji="1" lang="zh-TW" altLang="en-US" dirty="0"/>
          </a:p>
        </p:txBody>
      </p:sp>
      <p:sp>
        <p:nvSpPr>
          <p:cNvPr id="4" name="投影片編號版面配置區 3">
            <a:extLst>
              <a:ext uri="{FF2B5EF4-FFF2-40B4-BE49-F238E27FC236}">
                <a16:creationId xmlns:a16="http://schemas.microsoft.com/office/drawing/2014/main" id="{8ABF5CE7-6D55-08AE-30A2-F086EC763D50}"/>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pic>
        <p:nvPicPr>
          <p:cNvPr id="2050" name="Picture 2">
            <a:extLst>
              <a:ext uri="{FF2B5EF4-FFF2-40B4-BE49-F238E27FC236}">
                <a16:creationId xmlns:a16="http://schemas.microsoft.com/office/drawing/2014/main" id="{B029829C-7DB6-EB97-EE1B-0FE2125218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8512" y="2446025"/>
            <a:ext cx="3218688" cy="18121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87416BA-7B5F-8662-CD57-181A9721DF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7280" y="4394794"/>
            <a:ext cx="3608832" cy="10456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45F02F-B8C2-3C1B-C649-161C38157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728" y="2599765"/>
            <a:ext cx="3913632" cy="167824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960C790-2A57-C886-A25C-4802E60AB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360" y="1319193"/>
            <a:ext cx="4572000" cy="124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72EC6D0-5565-5F73-FA47-240BF5E143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8128" y="4209420"/>
            <a:ext cx="3608832" cy="136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64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Basis sets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a:xfrm>
            <a:off x="7974492" y="6400800"/>
            <a:ext cx="712308" cy="320676"/>
          </a:xfrm>
        </p:spPr>
        <p:txBody>
          <a:bodyPr/>
          <a:lstStyle/>
          <a:p>
            <a:fld id="{E1EB6482-E8AD-494A-B82D-562298BE05A7}" type="slidenum">
              <a:rPr lang="zh-TW" altLang="en-US" smtClean="0"/>
              <a:pPr/>
              <a:t>3</a:t>
            </a:fld>
            <a:endParaRPr lang="zh-TW" altLang="en-US"/>
          </a:p>
        </p:txBody>
      </p:sp>
      <p:sp>
        <p:nvSpPr>
          <p:cNvPr id="9" name="TextBox 8">
            <a:extLst>
              <a:ext uri="{FF2B5EF4-FFF2-40B4-BE49-F238E27FC236}">
                <a16:creationId xmlns:a16="http://schemas.microsoft.com/office/drawing/2014/main" id="{244FD8F1-9BC8-AE23-8903-E0FCFE1BE61B}"/>
              </a:ext>
            </a:extLst>
          </p:cNvPr>
          <p:cNvSpPr txBox="1"/>
          <p:nvPr/>
        </p:nvSpPr>
        <p:spPr>
          <a:xfrm>
            <a:off x="390544" y="773668"/>
            <a:ext cx="8296256" cy="830997"/>
          </a:xfrm>
          <a:prstGeom prst="rect">
            <a:avLst/>
          </a:prstGeom>
          <a:noFill/>
        </p:spPr>
        <p:txBody>
          <a:bodyPr wrap="square" rtlCol="0">
            <a:spAutoFit/>
          </a:bodyPr>
          <a:lstStyle/>
          <a:p>
            <a:r>
              <a:rPr lang="en-US" sz="2400" dirty="0"/>
              <a:t>Since GTOs are easy to integrate yet have drawbacks, we can use linear combinations of GFs (</a:t>
            </a:r>
            <a:r>
              <a:rPr lang="en-US" sz="2400" i="1" dirty="0"/>
              <a:t>primitives</a:t>
            </a:r>
            <a:r>
              <a:rPr lang="en-US" sz="2400" dirty="0"/>
              <a:t>)</a:t>
            </a:r>
          </a:p>
        </p:txBody>
      </p:sp>
      <p:pic>
        <p:nvPicPr>
          <p:cNvPr id="3" name="Picture 2">
            <a:extLst>
              <a:ext uri="{FF2B5EF4-FFF2-40B4-BE49-F238E27FC236}">
                <a16:creationId xmlns:a16="http://schemas.microsoft.com/office/drawing/2014/main" id="{F0B0054E-DFA0-0419-1349-7F4FFCCAA6C0}"/>
              </a:ext>
            </a:extLst>
          </p:cNvPr>
          <p:cNvPicPr>
            <a:picLocks noChangeAspect="1"/>
          </p:cNvPicPr>
          <p:nvPr/>
        </p:nvPicPr>
        <p:blipFill rotWithShape="1">
          <a:blip r:embed="rId2"/>
          <a:srcRect l="1143"/>
          <a:stretch/>
        </p:blipFill>
        <p:spPr>
          <a:xfrm>
            <a:off x="488518" y="1604665"/>
            <a:ext cx="5135204" cy="813816"/>
          </a:xfrm>
          <a:prstGeom prst="rect">
            <a:avLst/>
          </a:prstGeom>
        </p:spPr>
      </p:pic>
      <p:sp>
        <p:nvSpPr>
          <p:cNvPr id="4" name="TextBox 3">
            <a:extLst>
              <a:ext uri="{FF2B5EF4-FFF2-40B4-BE49-F238E27FC236}">
                <a16:creationId xmlns:a16="http://schemas.microsoft.com/office/drawing/2014/main" id="{67AA1D5B-D739-2BD0-15DE-104FAFD02F43}"/>
              </a:ext>
            </a:extLst>
          </p:cNvPr>
          <p:cNvSpPr txBox="1"/>
          <p:nvPr/>
        </p:nvSpPr>
        <p:spPr>
          <a:xfrm>
            <a:off x="390544" y="2414918"/>
            <a:ext cx="8296256" cy="1938992"/>
          </a:xfrm>
          <a:prstGeom prst="rect">
            <a:avLst/>
          </a:prstGeom>
          <a:noFill/>
        </p:spPr>
        <p:txBody>
          <a:bodyPr wrap="square" rtlCol="0">
            <a:spAutoFit/>
          </a:bodyPr>
          <a:lstStyle/>
          <a:p>
            <a:pPr algn="just"/>
            <a:r>
              <a:rPr lang="en-US" sz="2400" dirty="0"/>
              <a:t>This is called basis set </a:t>
            </a:r>
            <a:r>
              <a:rPr lang="en-US" sz="2400" i="1" dirty="0"/>
              <a:t>contraction</a:t>
            </a:r>
            <a:r>
              <a:rPr lang="en-US" sz="2400" dirty="0"/>
              <a:t> and the contracted function is called a </a:t>
            </a:r>
            <a:r>
              <a:rPr lang="en-US" sz="2400" i="1" dirty="0"/>
              <a:t>contracted Gaussian function </a:t>
            </a:r>
            <a:r>
              <a:rPr lang="en-US" sz="2400" dirty="0"/>
              <a:t>(CGF) where </a:t>
            </a:r>
            <a:r>
              <a:rPr lang="en-US" sz="2400" i="1" dirty="0"/>
              <a:t>L is called the length of contraction</a:t>
            </a:r>
            <a:r>
              <a:rPr lang="en-US" sz="2400" dirty="0"/>
              <a:t>, </a:t>
            </a:r>
            <a:r>
              <a:rPr lang="en-US" sz="2400" i="1" dirty="0"/>
              <a:t>d is called contraction coefficient, and ⍺ is called contraction exponent</a:t>
            </a:r>
            <a:r>
              <a:rPr lang="en-US" sz="2400" dirty="0"/>
              <a:t>. We then fit these CGFs with length L (STO-LG) to STOs:</a:t>
            </a:r>
          </a:p>
        </p:txBody>
      </p:sp>
      <p:pic>
        <p:nvPicPr>
          <p:cNvPr id="6" name="Picture 5">
            <a:extLst>
              <a:ext uri="{FF2B5EF4-FFF2-40B4-BE49-F238E27FC236}">
                <a16:creationId xmlns:a16="http://schemas.microsoft.com/office/drawing/2014/main" id="{7890F6C2-AA31-5824-86E7-2EA57B8301C6}"/>
              </a:ext>
            </a:extLst>
          </p:cNvPr>
          <p:cNvPicPr>
            <a:picLocks noChangeAspect="1"/>
          </p:cNvPicPr>
          <p:nvPr/>
        </p:nvPicPr>
        <p:blipFill>
          <a:blip r:embed="rId3"/>
          <a:stretch>
            <a:fillRect/>
          </a:stretch>
        </p:blipFill>
        <p:spPr>
          <a:xfrm>
            <a:off x="488518" y="4353910"/>
            <a:ext cx="8469224" cy="1502604"/>
          </a:xfrm>
          <a:prstGeom prst="rect">
            <a:avLst/>
          </a:prstGeom>
        </p:spPr>
      </p:pic>
      <p:sp>
        <p:nvSpPr>
          <p:cNvPr id="12" name="TextBox 11">
            <a:extLst>
              <a:ext uri="{FF2B5EF4-FFF2-40B4-BE49-F238E27FC236}">
                <a16:creationId xmlns:a16="http://schemas.microsoft.com/office/drawing/2014/main" id="{E69EE27D-9E6F-2FD9-B834-06902635EA00}"/>
              </a:ext>
            </a:extLst>
          </p:cNvPr>
          <p:cNvSpPr txBox="1"/>
          <p:nvPr/>
        </p:nvSpPr>
        <p:spPr>
          <a:xfrm>
            <a:off x="390544" y="5853499"/>
            <a:ext cx="8296256" cy="461665"/>
          </a:xfrm>
          <a:prstGeom prst="rect">
            <a:avLst/>
          </a:prstGeom>
          <a:noFill/>
        </p:spPr>
        <p:txBody>
          <a:bodyPr wrap="square" rtlCol="0">
            <a:spAutoFit/>
          </a:bodyPr>
          <a:lstStyle/>
          <a:p>
            <a:pPr algn="just"/>
            <a:r>
              <a:rPr lang="en-US" sz="2400" dirty="0"/>
              <a:t>This contraction scheme for STO-3G is (3s)/[1s]</a:t>
            </a:r>
          </a:p>
        </p:txBody>
      </p:sp>
    </p:spTree>
    <p:extLst>
      <p:ext uri="{BB962C8B-B14F-4D97-AF65-F5344CB8AC3E}">
        <p14:creationId xmlns:p14="http://schemas.microsoft.com/office/powerpoint/2010/main" val="3184768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22F350-0E58-9877-BB75-43494054230B}"/>
              </a:ext>
            </a:extLst>
          </p:cNvPr>
          <p:cNvSpPr>
            <a:spLocks noGrp="1"/>
          </p:cNvSpPr>
          <p:nvPr>
            <p:ph type="title"/>
          </p:nvPr>
        </p:nvSpPr>
        <p:spPr>
          <a:xfrm>
            <a:off x="2847408" y="120004"/>
            <a:ext cx="6162480" cy="651600"/>
          </a:xfrm>
        </p:spPr>
        <p:txBody>
          <a:bodyPr/>
          <a:lstStyle/>
          <a:p>
            <a:r>
              <a:rPr lang="en" altLang="zh-TW" b="1" i="0" dirty="0">
                <a:effectLst/>
                <a:latin typeface="+mj-lt"/>
              </a:rPr>
              <a:t>Artificial Neural Network (ANN)</a:t>
            </a:r>
            <a:endParaRPr kumimoji="1" lang="zh-TW" altLang="en-US" dirty="0">
              <a:latin typeface="+mj-lt"/>
            </a:endParaRPr>
          </a:p>
        </p:txBody>
      </p:sp>
      <p:sp>
        <p:nvSpPr>
          <p:cNvPr id="4" name="日期版面配置區 3">
            <a:extLst>
              <a:ext uri="{FF2B5EF4-FFF2-40B4-BE49-F238E27FC236}">
                <a16:creationId xmlns:a16="http://schemas.microsoft.com/office/drawing/2014/main" id="{0FB7ACD6-7BE4-D15B-FFB7-0394D54CBE23}"/>
              </a:ext>
            </a:extLst>
          </p:cNvPr>
          <p:cNvSpPr>
            <a:spLocks noGrp="1"/>
          </p:cNvSpPr>
          <p:nvPr>
            <p:ph type="dt" sz="half" idx="10"/>
          </p:nvPr>
        </p:nvSpPr>
        <p:spPr>
          <a:xfrm>
            <a:off x="6756168" y="6400800"/>
            <a:ext cx="1079748" cy="32067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lumMod val="50000"/>
                    <a:lumOff val="50000"/>
                  </a:schemeClr>
                </a:solidFill>
                <a:latin typeface="Arial" pitchFamily="34" charset="0"/>
                <a:ea typeface="微軟正黑體" pitchFamily="34" charset="-12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D1461-E55A-4D82-BE17-51B51CBE1DD9}" type="datetime1">
              <a:rPr lang="zh-TW" altLang="en-US" smtClean="0"/>
              <a:pPr/>
              <a:t>2023/5/21</a:t>
            </a:fld>
            <a:endParaRPr lang="zh-TW" altLang="en-US"/>
          </a:p>
        </p:txBody>
      </p:sp>
      <p:sp>
        <p:nvSpPr>
          <p:cNvPr id="6" name="投影片編號版面配置區 5">
            <a:extLst>
              <a:ext uri="{FF2B5EF4-FFF2-40B4-BE49-F238E27FC236}">
                <a16:creationId xmlns:a16="http://schemas.microsoft.com/office/drawing/2014/main" id="{F67B2FC9-D7EC-8B54-222C-7FB283FDE860}"/>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pic>
        <p:nvPicPr>
          <p:cNvPr id="3074" name="Picture 2">
            <a:extLst>
              <a:ext uri="{FF2B5EF4-FFF2-40B4-BE49-F238E27FC236}">
                <a16:creationId xmlns:a16="http://schemas.microsoft.com/office/drawing/2014/main" id="{06A4D4E5-3049-DBDC-E62D-F91E3B3C7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107" y="3902429"/>
            <a:ext cx="7605486" cy="281904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837BB874-3884-9255-4E40-A8A385D8C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107" y="1100634"/>
            <a:ext cx="7161900" cy="2819046"/>
          </a:xfrm>
          <a:prstGeom prst="rect">
            <a:avLst/>
          </a:prstGeom>
        </p:spPr>
      </p:pic>
    </p:spTree>
    <p:extLst>
      <p:ext uri="{BB962C8B-B14F-4D97-AF65-F5344CB8AC3E}">
        <p14:creationId xmlns:p14="http://schemas.microsoft.com/office/powerpoint/2010/main" val="765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B72DD3-D07D-B824-6A49-AE06C68FB524}"/>
              </a:ext>
            </a:extLst>
          </p:cNvPr>
          <p:cNvSpPr>
            <a:spLocks noGrp="1"/>
          </p:cNvSpPr>
          <p:nvPr>
            <p:ph type="title"/>
          </p:nvPr>
        </p:nvSpPr>
        <p:spPr>
          <a:xfrm>
            <a:off x="2878873" y="51653"/>
            <a:ext cx="5546784" cy="651600"/>
          </a:xfrm>
        </p:spPr>
        <p:txBody>
          <a:bodyPr/>
          <a:lstStyle/>
          <a:p>
            <a:r>
              <a:rPr kumimoji="1" lang="en-US" altLang="zh-TW" dirty="0"/>
              <a:t>Gradient descent</a:t>
            </a:r>
            <a:endParaRPr kumimoji="1" lang="zh-TW" altLang="en-US" dirty="0"/>
          </a:p>
        </p:txBody>
      </p:sp>
      <p:sp>
        <p:nvSpPr>
          <p:cNvPr id="4" name="投影片編號版面配置區 3">
            <a:extLst>
              <a:ext uri="{FF2B5EF4-FFF2-40B4-BE49-F238E27FC236}">
                <a16:creationId xmlns:a16="http://schemas.microsoft.com/office/drawing/2014/main" id="{A105EB83-9314-A5C8-0294-D8A22D950513}"/>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sp>
        <p:nvSpPr>
          <p:cNvPr id="5" name="內容版面配置區 4">
            <a:extLst>
              <a:ext uri="{FF2B5EF4-FFF2-40B4-BE49-F238E27FC236}">
                <a16:creationId xmlns:a16="http://schemas.microsoft.com/office/drawing/2014/main" id="{305C5697-0FDD-6C75-106E-D909BBB91746}"/>
              </a:ext>
            </a:extLst>
          </p:cNvPr>
          <p:cNvSpPr>
            <a:spLocks noGrp="1"/>
          </p:cNvSpPr>
          <p:nvPr>
            <p:ph idx="1"/>
          </p:nvPr>
        </p:nvSpPr>
        <p:spPr/>
        <p:txBody>
          <a:bodyPr>
            <a:noAutofit/>
          </a:bodyPr>
          <a:lstStyle/>
          <a:p>
            <a:pPr marL="0" indent="0" algn="l">
              <a:buNone/>
            </a:pPr>
            <a:endParaRPr lang="en" altLang="zh-TW" sz="1600" b="0" i="0" dirty="0">
              <a:effectLst/>
              <a:latin typeface="+mn-lt"/>
            </a:endParaRPr>
          </a:p>
          <a:p>
            <a:pPr algn="l"/>
            <a:endParaRPr lang="en" altLang="zh-TW" sz="1600" b="0" i="0" dirty="0">
              <a:effectLst/>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dirty="0">
              <a:latin typeface="+mn-lt"/>
            </a:endParaRPr>
          </a:p>
          <a:p>
            <a:pPr marL="0" indent="0" algn="l">
              <a:buNone/>
            </a:pPr>
            <a:endParaRPr lang="en" altLang="zh-TW" sz="1600" b="0" i="0" dirty="0">
              <a:effectLst/>
              <a:latin typeface="+mn-lt"/>
            </a:endParaRPr>
          </a:p>
          <a:p>
            <a:pPr marL="0" indent="0" algn="l">
              <a:buNone/>
            </a:pPr>
            <a:endParaRPr lang="en" altLang="zh-TW" sz="1600" b="0" i="0" dirty="0">
              <a:effectLst/>
              <a:latin typeface="+mn-lt"/>
            </a:endParaRPr>
          </a:p>
          <a:p>
            <a:pPr algn="l"/>
            <a:r>
              <a:rPr lang="en" altLang="zh-TW" sz="1600" b="0" i="0" dirty="0">
                <a:effectLst/>
                <a:latin typeface="+mn-lt"/>
              </a:rPr>
              <a:t>Gradient descent is an optimization algorithm used in machine learning to minimize the loss or error of a model. It iteratively adjusts the model's parameters by taking steps proportional to the negative gradient of the loss function. It aims to find the optimal values that minimize the error and improve model performance.</a:t>
            </a:r>
          </a:p>
          <a:p>
            <a:br>
              <a:rPr lang="en" altLang="zh-TW" sz="1600" dirty="0">
                <a:latin typeface="+mn-lt"/>
              </a:rPr>
            </a:br>
            <a:endParaRPr kumimoji="1" lang="zh-TW" altLang="en-US" sz="1600" dirty="0">
              <a:latin typeface="+mn-lt"/>
            </a:endParaRPr>
          </a:p>
        </p:txBody>
      </p:sp>
      <p:pic>
        <p:nvPicPr>
          <p:cNvPr id="6" name="Picture 4" descr="這條曲線代表所有的 output 跟正確答案的差，因此最低點就最接近正確答案。你發現到其中的難題了嗎？">
            <a:extLst>
              <a:ext uri="{FF2B5EF4-FFF2-40B4-BE49-F238E27FC236}">
                <a16:creationId xmlns:a16="http://schemas.microsoft.com/office/drawing/2014/main" id="{A6ADD506-9907-5667-D783-6B6D598FFA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146" b="75832"/>
          <a:stretch/>
        </p:blipFill>
        <p:spPr bwMode="auto">
          <a:xfrm>
            <a:off x="60097" y="2522766"/>
            <a:ext cx="2451455" cy="970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這條曲線代表所有的 output 跟正確答案的差，因此最低點就最接近正確答案。你發現到其中的難題了嗎？">
            <a:extLst>
              <a:ext uri="{FF2B5EF4-FFF2-40B4-BE49-F238E27FC236}">
                <a16:creationId xmlns:a16="http://schemas.microsoft.com/office/drawing/2014/main" id="{5B7CC7BA-E817-ACC1-26FC-21500DA64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932"/>
          <a:stretch/>
        </p:blipFill>
        <p:spPr bwMode="auto">
          <a:xfrm>
            <a:off x="2318164" y="1341120"/>
            <a:ext cx="6668203" cy="3658069"/>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F0E38678-114F-ADD0-F912-CD5A0B1E2F10}"/>
              </a:ext>
            </a:extLst>
          </p:cNvPr>
          <p:cNvPicPr>
            <a:picLocks noChangeAspect="1"/>
          </p:cNvPicPr>
          <p:nvPr/>
        </p:nvPicPr>
        <p:blipFill>
          <a:blip r:embed="rId3"/>
          <a:stretch>
            <a:fillRect/>
          </a:stretch>
        </p:blipFill>
        <p:spPr>
          <a:xfrm>
            <a:off x="4299364" y="2877038"/>
            <a:ext cx="1028700" cy="317500"/>
          </a:xfrm>
          <a:prstGeom prst="rect">
            <a:avLst/>
          </a:prstGeom>
        </p:spPr>
      </p:pic>
      <p:sp>
        <p:nvSpPr>
          <p:cNvPr id="9" name="文字方塊 8">
            <a:extLst>
              <a:ext uri="{FF2B5EF4-FFF2-40B4-BE49-F238E27FC236}">
                <a16:creationId xmlns:a16="http://schemas.microsoft.com/office/drawing/2014/main" id="{4867820B-9613-C3C8-94BD-AB84F239518A}"/>
              </a:ext>
            </a:extLst>
          </p:cNvPr>
          <p:cNvSpPr txBox="1"/>
          <p:nvPr/>
        </p:nvSpPr>
        <p:spPr>
          <a:xfrm>
            <a:off x="4299364" y="2825206"/>
            <a:ext cx="736099" cy="369332"/>
          </a:xfrm>
          <a:prstGeom prst="rect">
            <a:avLst/>
          </a:prstGeom>
          <a:noFill/>
        </p:spPr>
        <p:txBody>
          <a:bodyPr wrap="none" rtlCol="0">
            <a:spAutoFit/>
          </a:bodyPr>
          <a:lstStyle/>
          <a:p>
            <a:r>
              <a:rPr kumimoji="1" lang="en-US" altLang="zh-TW" dirty="0"/>
              <a:t>slope</a:t>
            </a:r>
            <a:endParaRPr kumimoji="1" lang="zh-TW" altLang="en-US" dirty="0"/>
          </a:p>
        </p:txBody>
      </p:sp>
    </p:spTree>
    <p:extLst>
      <p:ext uri="{BB962C8B-B14F-4D97-AF65-F5344CB8AC3E}">
        <p14:creationId xmlns:p14="http://schemas.microsoft.com/office/powerpoint/2010/main" val="1583888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E5520C-6065-8734-0150-D9071326EEF9}"/>
              </a:ext>
            </a:extLst>
          </p:cNvPr>
          <p:cNvSpPr>
            <a:spLocks noGrp="1"/>
          </p:cNvSpPr>
          <p:nvPr>
            <p:ph type="title"/>
          </p:nvPr>
        </p:nvSpPr>
        <p:spPr>
          <a:xfrm>
            <a:off x="2893444" y="-149616"/>
            <a:ext cx="5805548" cy="1143000"/>
          </a:xfrm>
        </p:spPr>
        <p:txBody>
          <a:bodyPr/>
          <a:lstStyle/>
          <a:p>
            <a:pPr algn="l"/>
            <a:r>
              <a:rPr lang="en" altLang="zh-TW" dirty="0">
                <a:latin typeface="+mj-lt"/>
              </a:rPr>
              <a:t>Learning Rate</a:t>
            </a:r>
            <a:endParaRPr lang="en" altLang="zh-TW" b="1" i="0" dirty="0">
              <a:effectLst/>
              <a:latin typeface="+mj-lt"/>
            </a:endParaRPr>
          </a:p>
        </p:txBody>
      </p:sp>
      <p:sp>
        <p:nvSpPr>
          <p:cNvPr id="4" name="日期版面配置區 3">
            <a:extLst>
              <a:ext uri="{FF2B5EF4-FFF2-40B4-BE49-F238E27FC236}">
                <a16:creationId xmlns:a16="http://schemas.microsoft.com/office/drawing/2014/main" id="{E5560AF5-E725-3BD8-0141-4FA623D1E471}"/>
              </a:ext>
            </a:extLst>
          </p:cNvPr>
          <p:cNvSpPr>
            <a:spLocks noGrp="1"/>
          </p:cNvSpPr>
          <p:nvPr>
            <p:ph type="dt" sz="half" idx="10"/>
          </p:nvPr>
        </p:nvSpPr>
        <p:spPr>
          <a:xfrm>
            <a:off x="6756168" y="6400800"/>
            <a:ext cx="1079748" cy="32067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lumMod val="50000"/>
                    <a:lumOff val="50000"/>
                  </a:schemeClr>
                </a:solidFill>
                <a:latin typeface="Arial" pitchFamily="34" charset="0"/>
                <a:ea typeface="微軟正黑體" pitchFamily="34" charset="-12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D1461-E55A-4D82-BE17-51B51CBE1DD9}" type="datetime1">
              <a:rPr lang="zh-TW" altLang="en-US" smtClean="0"/>
              <a:pPr/>
              <a:t>2023/5/21</a:t>
            </a:fld>
            <a:endParaRPr lang="zh-TW" altLang="en-US"/>
          </a:p>
        </p:txBody>
      </p:sp>
      <p:sp>
        <p:nvSpPr>
          <p:cNvPr id="6" name="投影片編號版面配置區 5">
            <a:extLst>
              <a:ext uri="{FF2B5EF4-FFF2-40B4-BE49-F238E27FC236}">
                <a16:creationId xmlns:a16="http://schemas.microsoft.com/office/drawing/2014/main" id="{49F36D3D-A7BE-8FFC-FA1E-1BB304BCAB7A}"/>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pic>
        <p:nvPicPr>
          <p:cNvPr id="2050" name="Picture 2">
            <a:extLst>
              <a:ext uri="{FF2B5EF4-FFF2-40B4-BE49-F238E27FC236}">
                <a16:creationId xmlns:a16="http://schemas.microsoft.com/office/drawing/2014/main" id="{2F1614BC-9255-24D0-5A41-A9B57C017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384"/>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0FF74D8A-09E4-017F-FA42-C75C1AEC12CE}"/>
              </a:ext>
            </a:extLst>
          </p:cNvPr>
          <p:cNvSpPr txBox="1"/>
          <p:nvPr/>
        </p:nvSpPr>
        <p:spPr>
          <a:xfrm>
            <a:off x="3669792" y="6400800"/>
            <a:ext cx="1835759" cy="307777"/>
          </a:xfrm>
          <a:prstGeom prst="rect">
            <a:avLst/>
          </a:prstGeom>
          <a:noFill/>
        </p:spPr>
        <p:txBody>
          <a:bodyPr wrap="none" rtlCol="0">
            <a:spAutoFit/>
          </a:bodyPr>
          <a:lstStyle/>
          <a:p>
            <a:r>
              <a:rPr kumimoji="1" lang="en" altLang="zh-TW" sz="1400" dirty="0"/>
              <a:t>https://</a:t>
            </a:r>
            <a:r>
              <a:rPr kumimoji="1" lang="en" altLang="zh-TW" sz="1400" dirty="0" err="1"/>
              <a:t>towardsai.net</a:t>
            </a:r>
            <a:r>
              <a:rPr kumimoji="1" lang="en" altLang="zh-TW" sz="1400" dirty="0"/>
              <a:t>/</a:t>
            </a:r>
            <a:endParaRPr kumimoji="1" lang="zh-TW" altLang="en-US" sz="1400" dirty="0"/>
          </a:p>
        </p:txBody>
      </p:sp>
      <p:sp>
        <p:nvSpPr>
          <p:cNvPr id="9" name="文字方塊 8">
            <a:extLst>
              <a:ext uri="{FF2B5EF4-FFF2-40B4-BE49-F238E27FC236}">
                <a16:creationId xmlns:a16="http://schemas.microsoft.com/office/drawing/2014/main" id="{76F36DC8-DF73-C2D1-28A9-192B7F6FEC86}"/>
              </a:ext>
            </a:extLst>
          </p:cNvPr>
          <p:cNvSpPr txBox="1"/>
          <p:nvPr/>
        </p:nvSpPr>
        <p:spPr>
          <a:xfrm>
            <a:off x="1280591" y="5622511"/>
            <a:ext cx="6614160" cy="646331"/>
          </a:xfrm>
          <a:prstGeom prst="rect">
            <a:avLst/>
          </a:prstGeom>
          <a:noFill/>
        </p:spPr>
        <p:txBody>
          <a:bodyPr wrap="square">
            <a:spAutoFit/>
          </a:bodyPr>
          <a:lstStyle/>
          <a:p>
            <a:r>
              <a:rPr lang="en" altLang="zh-TW" dirty="0">
                <a:latin typeface="+mj-lt"/>
              </a:rPr>
              <a:t>Learning</a:t>
            </a:r>
            <a:r>
              <a:rPr lang="en" altLang="zh-TW" dirty="0"/>
              <a:t> rate </a:t>
            </a:r>
            <a:r>
              <a:rPr lang="en" altLang="zh-TW" b="0" i="0" dirty="0">
                <a:effectLst/>
              </a:rPr>
              <a:t>controls how much the parameters are adjusted based on the gradients of the loss function.</a:t>
            </a:r>
            <a:endParaRPr lang="zh-TW" altLang="en-US" dirty="0"/>
          </a:p>
        </p:txBody>
      </p:sp>
    </p:spTree>
    <p:extLst>
      <p:ext uri="{BB962C8B-B14F-4D97-AF65-F5344CB8AC3E}">
        <p14:creationId xmlns:p14="http://schemas.microsoft.com/office/powerpoint/2010/main" val="2560805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8C296-5FA8-0852-742E-08757E466BB5}"/>
              </a:ext>
            </a:extLst>
          </p:cNvPr>
          <p:cNvSpPr>
            <a:spLocks noGrp="1"/>
          </p:cNvSpPr>
          <p:nvPr>
            <p:ph type="title"/>
          </p:nvPr>
        </p:nvSpPr>
        <p:spPr>
          <a:xfrm>
            <a:off x="2974457" y="60140"/>
            <a:ext cx="6169543" cy="651600"/>
          </a:xfrm>
        </p:spPr>
        <p:txBody>
          <a:bodyPr/>
          <a:lstStyle/>
          <a:p>
            <a:r>
              <a:rPr kumimoji="1" lang="en-US" altLang="zh-TW" dirty="0"/>
              <a:t>Activation Function</a:t>
            </a:r>
            <a:endParaRPr kumimoji="1" lang="zh-TW" altLang="en-US" dirty="0">
              <a:latin typeface="+mn-lt"/>
            </a:endParaRPr>
          </a:p>
        </p:txBody>
      </p:sp>
      <p:sp>
        <p:nvSpPr>
          <p:cNvPr id="4" name="投影片編號版面配置區 3">
            <a:extLst>
              <a:ext uri="{FF2B5EF4-FFF2-40B4-BE49-F238E27FC236}">
                <a16:creationId xmlns:a16="http://schemas.microsoft.com/office/drawing/2014/main" id="{C5B49B50-F0DF-4686-D818-FA4305AA54AA}"/>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sp>
        <p:nvSpPr>
          <p:cNvPr id="6" name="文字方塊 5">
            <a:extLst>
              <a:ext uri="{FF2B5EF4-FFF2-40B4-BE49-F238E27FC236}">
                <a16:creationId xmlns:a16="http://schemas.microsoft.com/office/drawing/2014/main" id="{A0FA89A9-73CD-E4CE-EB59-93D7779C2DE8}"/>
              </a:ext>
            </a:extLst>
          </p:cNvPr>
          <p:cNvSpPr txBox="1"/>
          <p:nvPr/>
        </p:nvSpPr>
        <p:spPr>
          <a:xfrm>
            <a:off x="516847" y="5083136"/>
            <a:ext cx="7813799" cy="2246769"/>
          </a:xfrm>
          <a:prstGeom prst="rect">
            <a:avLst/>
          </a:prstGeom>
          <a:noFill/>
        </p:spPr>
        <p:txBody>
          <a:bodyPr wrap="square">
            <a:spAutoFit/>
          </a:bodyPr>
          <a:lstStyle/>
          <a:p>
            <a:pPr algn="just"/>
            <a:r>
              <a:rPr lang="en" altLang="zh-TW" sz="2000" b="0" i="0" dirty="0">
                <a:effectLst/>
                <a:latin typeface="Arial" panose="020B0604020202020204" pitchFamily="34" charset="0"/>
                <a:cs typeface="Arial" panose="020B0604020202020204" pitchFamily="34" charset="0"/>
              </a:rPr>
              <a:t>Activation functions are important in machine learning because they introduce nonlinearity, allowing models to learn complex patterns and make non-linear predictions. They also help propagate gradients during training and control the output range of the model for better interpretation and performance.</a:t>
            </a:r>
          </a:p>
          <a:p>
            <a:br>
              <a:rPr lang="en" altLang="zh-TW" sz="2000" dirty="0">
                <a:latin typeface="Arial" panose="020B0604020202020204" pitchFamily="34" charset="0"/>
                <a:cs typeface="Arial" panose="020B0604020202020204" pitchFamily="34" charset="0"/>
              </a:rPr>
            </a:br>
            <a:endParaRPr lang="en" altLang="zh-TW" sz="2000" b="1" i="0" dirty="0">
              <a:effectLst/>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BA7351C1-5A36-EAAC-D9AD-C09819F45947}"/>
              </a:ext>
            </a:extLst>
          </p:cNvPr>
          <p:cNvPicPr>
            <a:picLocks noChangeAspect="1"/>
          </p:cNvPicPr>
          <p:nvPr/>
        </p:nvPicPr>
        <p:blipFill>
          <a:blip r:embed="rId2"/>
          <a:stretch>
            <a:fillRect/>
          </a:stretch>
        </p:blipFill>
        <p:spPr>
          <a:xfrm>
            <a:off x="1126239" y="1370572"/>
            <a:ext cx="6891521" cy="3359923"/>
          </a:xfrm>
          <a:prstGeom prst="rect">
            <a:avLst/>
          </a:prstGeom>
        </p:spPr>
      </p:pic>
    </p:spTree>
    <p:extLst>
      <p:ext uri="{BB962C8B-B14F-4D97-AF65-F5344CB8AC3E}">
        <p14:creationId xmlns:p14="http://schemas.microsoft.com/office/powerpoint/2010/main" val="1774290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1DB685F-A9B2-3ABC-88AD-E1345D81B47B}"/>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sp>
        <p:nvSpPr>
          <p:cNvPr id="10" name="標題 9">
            <a:extLst>
              <a:ext uri="{FF2B5EF4-FFF2-40B4-BE49-F238E27FC236}">
                <a16:creationId xmlns:a16="http://schemas.microsoft.com/office/drawing/2014/main" id="{137F496E-4C6F-D12D-C11C-5391819C6514}"/>
              </a:ext>
            </a:extLst>
          </p:cNvPr>
          <p:cNvSpPr>
            <a:spLocks noGrp="1"/>
          </p:cNvSpPr>
          <p:nvPr>
            <p:ph type="title"/>
          </p:nvPr>
        </p:nvSpPr>
        <p:spPr/>
        <p:txBody>
          <a:bodyPr/>
          <a:lstStyle/>
          <a:p>
            <a:r>
              <a:rPr lang="en-US" altLang="zh-TW" dirty="0"/>
              <a:t>Activation Functions</a:t>
            </a:r>
            <a:endParaRPr lang="zh-TW" altLang="en-US" dirty="0"/>
          </a:p>
        </p:txBody>
      </p:sp>
      <p:pic>
        <p:nvPicPr>
          <p:cNvPr id="3078" name="Picture 6" descr="Introduction to Different Activation Functions for Deep Learning | by  Shruti Jadon | Medium">
            <a:extLst>
              <a:ext uri="{FF2B5EF4-FFF2-40B4-BE49-F238E27FC236}">
                <a16:creationId xmlns:a16="http://schemas.microsoft.com/office/drawing/2014/main" id="{56952FB1-903E-8E43-57C5-31535B53EC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42"/>
          <a:stretch/>
        </p:blipFill>
        <p:spPr bwMode="auto">
          <a:xfrm>
            <a:off x="0" y="1633728"/>
            <a:ext cx="9144000" cy="395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50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E5CB7-25BF-6856-B1A5-636755C82FBF}"/>
              </a:ext>
            </a:extLst>
          </p:cNvPr>
          <p:cNvSpPr>
            <a:spLocks noGrp="1"/>
          </p:cNvSpPr>
          <p:nvPr>
            <p:ph type="title"/>
          </p:nvPr>
        </p:nvSpPr>
        <p:spPr/>
        <p:txBody>
          <a:bodyPr/>
          <a:lstStyle/>
          <a:p>
            <a:r>
              <a:rPr kumimoji="1" lang="en-US" altLang="zh-TW" dirty="0"/>
              <a:t>Forward </a:t>
            </a:r>
            <a:r>
              <a:rPr kumimoji="1" lang="en" altLang="zh-TW" dirty="0"/>
              <a:t>P</a:t>
            </a:r>
            <a:r>
              <a:rPr lang="en" altLang="zh-TW" b="1" i="0" dirty="0">
                <a:effectLst/>
              </a:rPr>
              <a:t>ropagation</a:t>
            </a:r>
            <a:endParaRPr kumimoji="1" lang="zh-TW" altLang="en-US" dirty="0"/>
          </a:p>
        </p:txBody>
      </p:sp>
      <p:sp>
        <p:nvSpPr>
          <p:cNvPr id="4" name="投影片編號版面配置區 3">
            <a:extLst>
              <a:ext uri="{FF2B5EF4-FFF2-40B4-BE49-F238E27FC236}">
                <a16:creationId xmlns:a16="http://schemas.microsoft.com/office/drawing/2014/main" id="{D4627862-2A4A-4509-EB7B-7CAF23564B0F}"/>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pic>
        <p:nvPicPr>
          <p:cNvPr id="5122" name="Picture 2">
            <a:extLst>
              <a:ext uri="{FF2B5EF4-FFF2-40B4-BE49-F238E27FC236}">
                <a16:creationId xmlns:a16="http://schemas.microsoft.com/office/drawing/2014/main" id="{E124123B-BDBF-E25E-AF5D-7A1742EE2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57020"/>
            <a:ext cx="8890000" cy="3378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3142E19-ECC5-D5A3-0936-01F013382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618" y="5194300"/>
            <a:ext cx="20955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E0300C8-A367-4326-DC5A-D11FACC6C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717" y="5776214"/>
            <a:ext cx="1917700" cy="50800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312730D-AEBF-0DA6-5E4F-630DE9022B47}"/>
              </a:ext>
            </a:extLst>
          </p:cNvPr>
          <p:cNvSpPr txBox="1"/>
          <p:nvPr/>
        </p:nvSpPr>
        <p:spPr>
          <a:xfrm>
            <a:off x="3535680" y="5298678"/>
            <a:ext cx="2954655" cy="369332"/>
          </a:xfrm>
          <a:prstGeom prst="rect">
            <a:avLst/>
          </a:prstGeom>
          <a:noFill/>
        </p:spPr>
        <p:txBody>
          <a:bodyPr wrap="none" rtlCol="0">
            <a:spAutoFit/>
          </a:bodyPr>
          <a:lstStyle/>
          <a:p>
            <a:r>
              <a:rPr kumimoji="1" lang="en-US" altLang="zh-TW" dirty="0"/>
              <a:t>Through activation function</a:t>
            </a:r>
            <a:endParaRPr kumimoji="1" lang="zh-TW" altLang="en-US" dirty="0"/>
          </a:p>
        </p:txBody>
      </p:sp>
      <p:pic>
        <p:nvPicPr>
          <p:cNvPr id="5128" name="Picture 8">
            <a:extLst>
              <a:ext uri="{FF2B5EF4-FFF2-40B4-BE49-F238E27FC236}">
                <a16:creationId xmlns:a16="http://schemas.microsoft.com/office/drawing/2014/main" id="{DB019B78-231F-FBD4-230C-C69D2AF87C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641078"/>
            <a:ext cx="8890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D89037DF-A0E2-EF1C-430C-1419F43B85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399" y="5334254"/>
            <a:ext cx="2095500" cy="103465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F7C1D005-3853-F7A8-D7A5-04B891960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812" y="5662136"/>
            <a:ext cx="1917700" cy="6985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ADA2D13-8698-1DCF-A87E-EFA4C5079A9B}"/>
              </a:ext>
            </a:extLst>
          </p:cNvPr>
          <p:cNvSpPr txBox="1"/>
          <p:nvPr/>
        </p:nvSpPr>
        <p:spPr>
          <a:xfrm>
            <a:off x="3733546" y="5868463"/>
            <a:ext cx="1075936" cy="369332"/>
          </a:xfrm>
          <a:prstGeom prst="rect">
            <a:avLst/>
          </a:prstGeom>
          <a:noFill/>
        </p:spPr>
        <p:txBody>
          <a:bodyPr wrap="none" rtlCol="0">
            <a:spAutoFit/>
          </a:bodyPr>
          <a:lstStyle/>
          <a:p>
            <a:r>
              <a:rPr kumimoji="1" lang="en-US" altLang="zh-TW" dirty="0"/>
              <a:t>Output =</a:t>
            </a:r>
            <a:endParaRPr kumimoji="1" lang="zh-TW" altLang="en-US" dirty="0"/>
          </a:p>
        </p:txBody>
      </p:sp>
    </p:spTree>
    <p:extLst>
      <p:ext uri="{BB962C8B-B14F-4D97-AF65-F5344CB8AC3E}">
        <p14:creationId xmlns:p14="http://schemas.microsoft.com/office/powerpoint/2010/main" val="380701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0"/>
                                  </p:stCondLst>
                                  <p:childTnLst>
                                    <p:set>
                                      <p:cBhvr>
                                        <p:cTn id="15" dur="1" fill="hold">
                                          <p:stCondLst>
                                            <p:cond delay="0"/>
                                          </p:stCondLst>
                                        </p:cTn>
                                        <p:tgtEl>
                                          <p:spTgt spid="5126"/>
                                        </p:tgtEl>
                                        <p:attrNameLst>
                                          <p:attrName>style.visibility</p:attrName>
                                        </p:attrNameLst>
                                      </p:cBhvr>
                                      <p:to>
                                        <p:strVal val="hidden"/>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5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E5CB7-25BF-6856-B1A5-636755C82FBF}"/>
              </a:ext>
            </a:extLst>
          </p:cNvPr>
          <p:cNvSpPr>
            <a:spLocks noGrp="1"/>
          </p:cNvSpPr>
          <p:nvPr>
            <p:ph type="title"/>
          </p:nvPr>
        </p:nvSpPr>
        <p:spPr/>
        <p:txBody>
          <a:bodyPr/>
          <a:lstStyle/>
          <a:p>
            <a:r>
              <a:rPr kumimoji="1" lang="en-US" altLang="zh-TW" dirty="0"/>
              <a:t>Backward </a:t>
            </a:r>
            <a:r>
              <a:rPr kumimoji="1" lang="en" altLang="zh-TW" dirty="0"/>
              <a:t>P</a:t>
            </a:r>
            <a:r>
              <a:rPr lang="en" altLang="zh-TW" b="1" i="0" dirty="0">
                <a:effectLst/>
              </a:rPr>
              <a:t>ropagation</a:t>
            </a:r>
            <a:endParaRPr kumimoji="1" lang="zh-TW" altLang="en-US" dirty="0"/>
          </a:p>
        </p:txBody>
      </p:sp>
      <p:sp>
        <p:nvSpPr>
          <p:cNvPr id="4" name="投影片編號版面配置區 3">
            <a:extLst>
              <a:ext uri="{FF2B5EF4-FFF2-40B4-BE49-F238E27FC236}">
                <a16:creationId xmlns:a16="http://schemas.microsoft.com/office/drawing/2014/main" id="{D4627862-2A4A-4509-EB7B-7CAF23564B0F}"/>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pic>
        <p:nvPicPr>
          <p:cNvPr id="6148" name="Picture 4">
            <a:extLst>
              <a:ext uri="{FF2B5EF4-FFF2-40B4-BE49-F238E27FC236}">
                <a16:creationId xmlns:a16="http://schemas.microsoft.com/office/drawing/2014/main" id="{0C83A20D-9F1A-01F5-B338-AF78737A3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270000"/>
            <a:ext cx="60198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EB24C97-A5F2-5E80-7787-40583B819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990" y="1554226"/>
            <a:ext cx="5981700" cy="44323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3CDA89C3-2E31-B07F-41F3-09350ABF4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990" y="993776"/>
            <a:ext cx="5753100"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82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E98F1C-B688-FB8B-308A-B19979590045}"/>
              </a:ext>
            </a:extLst>
          </p:cNvPr>
          <p:cNvSpPr>
            <a:spLocks noGrp="1"/>
          </p:cNvSpPr>
          <p:nvPr>
            <p:ph type="title"/>
          </p:nvPr>
        </p:nvSpPr>
        <p:spPr>
          <a:xfrm>
            <a:off x="2701104" y="0"/>
            <a:ext cx="8125392" cy="651600"/>
          </a:xfrm>
        </p:spPr>
        <p:txBody>
          <a:bodyPr/>
          <a:lstStyle/>
          <a:p>
            <a:r>
              <a:rPr lang="en" altLang="zh-TW" sz="3000" b="1" i="0" dirty="0">
                <a:effectLst/>
                <a:latin typeface="+mj-lt"/>
              </a:rPr>
              <a:t>Recurrent Neural Network (RNN)</a:t>
            </a:r>
            <a:endParaRPr kumimoji="1" lang="zh-TW" altLang="en-US" sz="3000" dirty="0">
              <a:latin typeface="+mj-lt"/>
            </a:endParaRPr>
          </a:p>
        </p:txBody>
      </p:sp>
      <p:sp>
        <p:nvSpPr>
          <p:cNvPr id="3" name="內容版面配置區 2">
            <a:extLst>
              <a:ext uri="{FF2B5EF4-FFF2-40B4-BE49-F238E27FC236}">
                <a16:creationId xmlns:a16="http://schemas.microsoft.com/office/drawing/2014/main" id="{DC3A7286-A385-4904-7772-2DF174135EB7}"/>
              </a:ext>
            </a:extLst>
          </p:cNvPr>
          <p:cNvSpPr>
            <a:spLocks noGrp="1"/>
          </p:cNvSpPr>
          <p:nvPr>
            <p:ph idx="1"/>
          </p:nvPr>
        </p:nvSpPr>
        <p:spPr>
          <a:xfrm>
            <a:off x="228600" y="1016421"/>
            <a:ext cx="8686800" cy="1775547"/>
          </a:xfrm>
        </p:spPr>
        <p:txBody>
          <a:bodyPr>
            <a:normAutofit/>
          </a:bodyPr>
          <a:lstStyle/>
          <a:p>
            <a:r>
              <a:rPr lang="en" altLang="zh-TW" b="0" i="0" dirty="0">
                <a:effectLst/>
              </a:rPr>
              <a:t>RNN : Mostly used in language model, speech recognition, RNNs have feedback connections, which allow them to maintain an internal memory of past computations, making them capable of handling sequences of arbitrary length</a:t>
            </a:r>
          </a:p>
        </p:txBody>
      </p:sp>
      <p:sp>
        <p:nvSpPr>
          <p:cNvPr id="4" name="投影片編號版面配置區 3">
            <a:extLst>
              <a:ext uri="{FF2B5EF4-FFF2-40B4-BE49-F238E27FC236}">
                <a16:creationId xmlns:a16="http://schemas.microsoft.com/office/drawing/2014/main" id="{831F0AB8-71CF-4D7A-90E6-ADCD464AF549}"/>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5" name="圖片 4">
            <a:extLst>
              <a:ext uri="{FF2B5EF4-FFF2-40B4-BE49-F238E27FC236}">
                <a16:creationId xmlns:a16="http://schemas.microsoft.com/office/drawing/2014/main" id="{18397B21-46CA-DAB2-40B7-F4F9748D2E04}"/>
              </a:ext>
            </a:extLst>
          </p:cNvPr>
          <p:cNvPicPr>
            <a:picLocks noChangeAspect="1"/>
          </p:cNvPicPr>
          <p:nvPr/>
        </p:nvPicPr>
        <p:blipFill>
          <a:blip r:embed="rId2"/>
          <a:stretch>
            <a:fillRect/>
          </a:stretch>
        </p:blipFill>
        <p:spPr>
          <a:xfrm>
            <a:off x="395394" y="3066887"/>
            <a:ext cx="8353211" cy="2617178"/>
          </a:xfrm>
          <a:prstGeom prst="rect">
            <a:avLst/>
          </a:prstGeom>
        </p:spPr>
      </p:pic>
    </p:spTree>
    <p:extLst>
      <p:ext uri="{BB962C8B-B14F-4D97-AF65-F5344CB8AC3E}">
        <p14:creationId xmlns:p14="http://schemas.microsoft.com/office/powerpoint/2010/main" val="4098534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4ECD77-5D50-25C9-7C42-55C7D0B4E00F}"/>
              </a:ext>
            </a:extLst>
          </p:cNvPr>
          <p:cNvSpPr>
            <a:spLocks noGrp="1"/>
          </p:cNvSpPr>
          <p:nvPr>
            <p:ph type="title"/>
          </p:nvPr>
        </p:nvSpPr>
        <p:spPr>
          <a:xfrm>
            <a:off x="2701104" y="0"/>
            <a:ext cx="6698928" cy="651600"/>
          </a:xfrm>
        </p:spPr>
        <p:txBody>
          <a:bodyPr/>
          <a:lstStyle/>
          <a:p>
            <a:r>
              <a:rPr lang="en" altLang="zh-TW" sz="2800" i="0" dirty="0">
                <a:effectLst/>
                <a:latin typeface="arial" panose="020B0604020202020204" pitchFamily="34" charset="0"/>
              </a:rPr>
              <a:t>Convolutional Neural Network(CNN)</a:t>
            </a:r>
            <a:endParaRPr kumimoji="1" lang="zh-TW" altLang="en-US" sz="2800" dirty="0"/>
          </a:p>
        </p:txBody>
      </p:sp>
      <p:sp>
        <p:nvSpPr>
          <p:cNvPr id="4" name="投影片編號版面配置區 3">
            <a:extLst>
              <a:ext uri="{FF2B5EF4-FFF2-40B4-BE49-F238E27FC236}">
                <a16:creationId xmlns:a16="http://schemas.microsoft.com/office/drawing/2014/main" id="{7A6B14ED-0581-7381-5663-C1177AABBBC5}"/>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sp>
        <p:nvSpPr>
          <p:cNvPr id="9" name="內容版面配置區 8">
            <a:extLst>
              <a:ext uri="{FF2B5EF4-FFF2-40B4-BE49-F238E27FC236}">
                <a16:creationId xmlns:a16="http://schemas.microsoft.com/office/drawing/2014/main" id="{769AA46D-D15F-DEBF-71EF-13A04278835A}"/>
              </a:ext>
            </a:extLst>
          </p:cNvPr>
          <p:cNvSpPr>
            <a:spLocks noGrp="1"/>
          </p:cNvSpPr>
          <p:nvPr>
            <p:ph idx="1"/>
          </p:nvPr>
        </p:nvSpPr>
        <p:spPr>
          <a:xfrm>
            <a:off x="457200" y="879893"/>
            <a:ext cx="8229600" cy="2119339"/>
          </a:xfrm>
        </p:spPr>
        <p:txBody>
          <a:bodyPr/>
          <a:lstStyle/>
          <a:p>
            <a:pPr algn="l" fontAlgn="base"/>
            <a:r>
              <a:rPr kumimoji="1" lang="en" altLang="zh-TW" dirty="0"/>
              <a:t>CNN   :  Used in </a:t>
            </a:r>
            <a:r>
              <a:rPr lang="en" altLang="zh-TW" b="0" i="0" dirty="0">
                <a:effectLst/>
              </a:rPr>
              <a:t>image classification, object detection. It utilizes convolutional layers, which apply filters to input data to extract relevant features. By using shared weights and pooling operations, CNNs can capture spatial hierarchies and learn patterns at different scales</a:t>
            </a:r>
          </a:p>
        </p:txBody>
      </p:sp>
      <p:pic>
        <p:nvPicPr>
          <p:cNvPr id="1026" name="Picture 2" descr="Basics of CNN ">
            <a:extLst>
              <a:ext uri="{FF2B5EF4-FFF2-40B4-BE49-F238E27FC236}">
                <a16:creationId xmlns:a16="http://schemas.microsoft.com/office/drawing/2014/main" id="{AAE21888-C3E3-FA7C-97E9-EBD5B3F70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64" y="2741710"/>
            <a:ext cx="7785871" cy="3659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961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96BD2816-D193-D44B-B99F-D1A376954FEB}"/>
              </a:ext>
            </a:extLst>
          </p:cNvPr>
          <p:cNvSpPr>
            <a:spLocks noGrp="1" noChangeArrowheads="1"/>
          </p:cNvSpPr>
          <p:nvPr>
            <p:ph type="title"/>
          </p:nvPr>
        </p:nvSpPr>
        <p:spPr/>
        <p:txBody>
          <a:bodyPr/>
          <a:lstStyle/>
          <a:p>
            <a:r>
              <a:rPr lang="en-US" altLang="en-US" dirty="0"/>
              <a:t>ML in Chemistry</a:t>
            </a:r>
            <a:endParaRPr lang="en-US" altLang="en-US" dirty="0">
              <a:latin typeface="Helvetica" pitchFamily="2" charset="0"/>
            </a:endParaRPr>
          </a:p>
        </p:txBody>
      </p:sp>
      <p:sp>
        <p:nvSpPr>
          <p:cNvPr id="3" name="Slide Number Placeholder 5">
            <a:extLst>
              <a:ext uri="{FF2B5EF4-FFF2-40B4-BE49-F238E27FC236}">
                <a16:creationId xmlns:a16="http://schemas.microsoft.com/office/drawing/2014/main" id="{AD0D54DE-E590-76DE-27C1-06EBCE703BEE}"/>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39</a:t>
            </a:fld>
            <a:endParaRPr lang="en-US" altLang="en-US" dirty="0"/>
          </a:p>
        </p:txBody>
      </p:sp>
      <p:pic>
        <p:nvPicPr>
          <p:cNvPr id="2" name="圖片 1">
            <a:extLst>
              <a:ext uri="{FF2B5EF4-FFF2-40B4-BE49-F238E27FC236}">
                <a16:creationId xmlns:a16="http://schemas.microsoft.com/office/drawing/2014/main" id="{68B06523-A72A-454A-2AD8-F4E75359840A}"/>
              </a:ext>
            </a:extLst>
          </p:cNvPr>
          <p:cNvPicPr>
            <a:picLocks noChangeAspect="1"/>
          </p:cNvPicPr>
          <p:nvPr/>
        </p:nvPicPr>
        <p:blipFill rotWithShape="1">
          <a:blip r:embed="rId3"/>
          <a:srcRect b="56705"/>
          <a:stretch/>
        </p:blipFill>
        <p:spPr>
          <a:xfrm>
            <a:off x="1540701" y="1495879"/>
            <a:ext cx="5494229" cy="2019540"/>
          </a:xfrm>
          <a:prstGeom prst="rect">
            <a:avLst/>
          </a:prstGeom>
        </p:spPr>
      </p:pic>
      <p:pic>
        <p:nvPicPr>
          <p:cNvPr id="5" name="圖片 4">
            <a:extLst>
              <a:ext uri="{FF2B5EF4-FFF2-40B4-BE49-F238E27FC236}">
                <a16:creationId xmlns:a16="http://schemas.microsoft.com/office/drawing/2014/main" id="{63017B2A-B16E-810B-BCA5-E25B08F0A7E4}"/>
              </a:ext>
            </a:extLst>
          </p:cNvPr>
          <p:cNvPicPr>
            <a:picLocks noChangeAspect="1"/>
          </p:cNvPicPr>
          <p:nvPr/>
        </p:nvPicPr>
        <p:blipFill rotWithShape="1">
          <a:blip r:embed="rId3"/>
          <a:srcRect t="43659" b="96"/>
          <a:stretch/>
        </p:blipFill>
        <p:spPr>
          <a:xfrm>
            <a:off x="1540701" y="3515419"/>
            <a:ext cx="5418626" cy="2760121"/>
          </a:xfrm>
          <a:prstGeom prst="rect">
            <a:avLst/>
          </a:prstGeom>
        </p:spPr>
      </p:pic>
      <p:sp>
        <p:nvSpPr>
          <p:cNvPr id="7" name="文字方塊 6">
            <a:extLst>
              <a:ext uri="{FF2B5EF4-FFF2-40B4-BE49-F238E27FC236}">
                <a16:creationId xmlns:a16="http://schemas.microsoft.com/office/drawing/2014/main" id="{2061067B-AE25-0C12-583A-7C020F8B76FB}"/>
              </a:ext>
            </a:extLst>
          </p:cNvPr>
          <p:cNvSpPr txBox="1"/>
          <p:nvPr/>
        </p:nvSpPr>
        <p:spPr>
          <a:xfrm>
            <a:off x="1814776" y="6361083"/>
            <a:ext cx="6768392" cy="400110"/>
          </a:xfrm>
          <a:prstGeom prst="rect">
            <a:avLst/>
          </a:prstGeom>
          <a:noFill/>
        </p:spPr>
        <p:txBody>
          <a:bodyPr wrap="square">
            <a:spAutoFit/>
          </a:bodyPr>
          <a:lstStyle/>
          <a:p>
            <a:r>
              <a:rPr lang="en" altLang="zh-TW" sz="1000" dirty="0"/>
              <a:t>Predict from X-ray::Suzuki, Y. et al. Sci. Rep. 10, 21790 (2020)</a:t>
            </a:r>
          </a:p>
          <a:p>
            <a:r>
              <a:rPr lang="en" altLang="zh-TW" sz="1000" dirty="0"/>
              <a:t>Predict from electronic density of states: Fung, V., Hu, G., Ganesh, P. &amp; Sumpter, B. </a:t>
            </a:r>
            <a:r>
              <a:rPr lang="en" altLang="zh-TW" sz="1000" dirty="0" err="1"/>
              <a:t>G.Nat</a:t>
            </a:r>
            <a:r>
              <a:rPr lang="en" altLang="zh-TW" sz="1000" dirty="0"/>
              <a:t>. </a:t>
            </a:r>
            <a:r>
              <a:rPr lang="en" altLang="zh-TW" sz="1000" dirty="0" err="1"/>
              <a:t>Commun</a:t>
            </a:r>
            <a:r>
              <a:rPr lang="en" altLang="zh-TW" sz="1000" dirty="0"/>
              <a:t>. 12, 88 (2021)</a:t>
            </a:r>
            <a:endParaRPr lang="zh-TW"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Basis sets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sp>
        <p:nvSpPr>
          <p:cNvPr id="9" name="TextBox 8">
            <a:extLst>
              <a:ext uri="{FF2B5EF4-FFF2-40B4-BE49-F238E27FC236}">
                <a16:creationId xmlns:a16="http://schemas.microsoft.com/office/drawing/2014/main" id="{244FD8F1-9BC8-AE23-8903-E0FCFE1BE61B}"/>
              </a:ext>
            </a:extLst>
          </p:cNvPr>
          <p:cNvSpPr txBox="1"/>
          <p:nvPr/>
        </p:nvSpPr>
        <p:spPr>
          <a:xfrm>
            <a:off x="390544" y="773668"/>
            <a:ext cx="8296256" cy="461665"/>
          </a:xfrm>
          <a:prstGeom prst="rect">
            <a:avLst/>
          </a:prstGeom>
          <a:noFill/>
        </p:spPr>
        <p:txBody>
          <a:bodyPr wrap="square" rtlCol="0">
            <a:spAutoFit/>
          </a:bodyPr>
          <a:lstStyle/>
          <a:p>
            <a:r>
              <a:rPr lang="en-US" sz="2400" dirty="0"/>
              <a:t>The fitting procedure minimizes</a:t>
            </a:r>
          </a:p>
        </p:txBody>
      </p:sp>
      <p:sp>
        <p:nvSpPr>
          <p:cNvPr id="4" name="TextBox 3">
            <a:extLst>
              <a:ext uri="{FF2B5EF4-FFF2-40B4-BE49-F238E27FC236}">
                <a16:creationId xmlns:a16="http://schemas.microsoft.com/office/drawing/2014/main" id="{67AA1D5B-D739-2BD0-15DE-104FAFD02F43}"/>
              </a:ext>
            </a:extLst>
          </p:cNvPr>
          <p:cNvSpPr txBox="1"/>
          <p:nvPr/>
        </p:nvSpPr>
        <p:spPr>
          <a:xfrm>
            <a:off x="390544" y="1899448"/>
            <a:ext cx="8296256" cy="830997"/>
          </a:xfrm>
          <a:prstGeom prst="rect">
            <a:avLst/>
          </a:prstGeom>
          <a:noFill/>
        </p:spPr>
        <p:txBody>
          <a:bodyPr wrap="square" rtlCol="0">
            <a:spAutoFit/>
          </a:bodyPr>
          <a:lstStyle/>
          <a:p>
            <a:pPr algn="just"/>
            <a:r>
              <a:rPr lang="en-US" sz="2400" dirty="0"/>
              <a:t>or equivalently, maximizes the overlap S since both functions are normalized.</a:t>
            </a:r>
          </a:p>
        </p:txBody>
      </p:sp>
      <p:pic>
        <p:nvPicPr>
          <p:cNvPr id="5" name="Picture 4">
            <a:extLst>
              <a:ext uri="{FF2B5EF4-FFF2-40B4-BE49-F238E27FC236}">
                <a16:creationId xmlns:a16="http://schemas.microsoft.com/office/drawing/2014/main" id="{AC3631A9-0590-85AF-CD73-10311E47F43A}"/>
              </a:ext>
            </a:extLst>
          </p:cNvPr>
          <p:cNvPicPr>
            <a:picLocks noChangeAspect="1"/>
          </p:cNvPicPr>
          <p:nvPr/>
        </p:nvPicPr>
        <p:blipFill rotWithShape="1">
          <a:blip r:embed="rId2"/>
          <a:srcRect t="6925"/>
          <a:stretch/>
        </p:blipFill>
        <p:spPr>
          <a:xfrm>
            <a:off x="488518" y="1235333"/>
            <a:ext cx="7450152" cy="658368"/>
          </a:xfrm>
          <a:prstGeom prst="rect">
            <a:avLst/>
          </a:prstGeom>
        </p:spPr>
      </p:pic>
      <p:pic>
        <p:nvPicPr>
          <p:cNvPr id="7" name="Picture 6">
            <a:extLst>
              <a:ext uri="{FF2B5EF4-FFF2-40B4-BE49-F238E27FC236}">
                <a16:creationId xmlns:a16="http://schemas.microsoft.com/office/drawing/2014/main" id="{82259FEC-FCC2-C3AB-F9E7-7D053745B2DA}"/>
              </a:ext>
            </a:extLst>
          </p:cNvPr>
          <p:cNvPicPr>
            <a:picLocks noChangeAspect="1"/>
          </p:cNvPicPr>
          <p:nvPr/>
        </p:nvPicPr>
        <p:blipFill>
          <a:blip r:embed="rId3"/>
          <a:stretch>
            <a:fillRect/>
          </a:stretch>
        </p:blipFill>
        <p:spPr>
          <a:xfrm>
            <a:off x="488518" y="2734922"/>
            <a:ext cx="6425675" cy="658368"/>
          </a:xfrm>
          <a:prstGeom prst="rect">
            <a:avLst/>
          </a:prstGeom>
        </p:spPr>
      </p:pic>
      <p:sp>
        <p:nvSpPr>
          <p:cNvPr id="11" name="TextBox 10">
            <a:extLst>
              <a:ext uri="{FF2B5EF4-FFF2-40B4-BE49-F238E27FC236}">
                <a16:creationId xmlns:a16="http://schemas.microsoft.com/office/drawing/2014/main" id="{9BA57B8C-1DC5-A815-ADF8-18AB415E0B4E}"/>
              </a:ext>
            </a:extLst>
          </p:cNvPr>
          <p:cNvSpPr txBox="1"/>
          <p:nvPr/>
        </p:nvSpPr>
        <p:spPr>
          <a:xfrm>
            <a:off x="390544" y="3402817"/>
            <a:ext cx="8296256" cy="461665"/>
          </a:xfrm>
          <a:prstGeom prst="rect">
            <a:avLst/>
          </a:prstGeom>
          <a:noFill/>
        </p:spPr>
        <p:txBody>
          <a:bodyPr wrap="square" rtlCol="0">
            <a:spAutoFit/>
          </a:bodyPr>
          <a:lstStyle/>
          <a:p>
            <a:pPr algn="just"/>
            <a:r>
              <a:rPr lang="en-US" sz="2400" dirty="0"/>
              <a:t>For example, S for STO-1G is</a:t>
            </a:r>
          </a:p>
        </p:txBody>
      </p:sp>
      <p:pic>
        <p:nvPicPr>
          <p:cNvPr id="13" name="Picture 12">
            <a:extLst>
              <a:ext uri="{FF2B5EF4-FFF2-40B4-BE49-F238E27FC236}">
                <a16:creationId xmlns:a16="http://schemas.microsoft.com/office/drawing/2014/main" id="{A0D1B8E8-D65B-34E5-07D7-74E1B245F7B1}"/>
              </a:ext>
            </a:extLst>
          </p:cNvPr>
          <p:cNvPicPr>
            <a:picLocks noChangeAspect="1"/>
          </p:cNvPicPr>
          <p:nvPr/>
        </p:nvPicPr>
        <p:blipFill>
          <a:blip r:embed="rId4"/>
          <a:stretch>
            <a:fillRect/>
          </a:stretch>
        </p:blipFill>
        <p:spPr>
          <a:xfrm>
            <a:off x="488518" y="3875368"/>
            <a:ext cx="4636792" cy="658368"/>
          </a:xfrm>
          <a:prstGeom prst="rect">
            <a:avLst/>
          </a:prstGeom>
        </p:spPr>
      </p:pic>
      <p:sp>
        <p:nvSpPr>
          <p:cNvPr id="14" name="TextBox 13">
            <a:extLst>
              <a:ext uri="{FF2B5EF4-FFF2-40B4-BE49-F238E27FC236}">
                <a16:creationId xmlns:a16="http://schemas.microsoft.com/office/drawing/2014/main" id="{67C47E15-D74E-F0B0-9FB6-58AF229BB813}"/>
              </a:ext>
            </a:extLst>
          </p:cNvPr>
          <p:cNvSpPr txBox="1"/>
          <p:nvPr/>
        </p:nvSpPr>
        <p:spPr>
          <a:xfrm>
            <a:off x="390544" y="4527968"/>
            <a:ext cx="8296256" cy="461665"/>
          </a:xfrm>
          <a:prstGeom prst="rect">
            <a:avLst/>
          </a:prstGeom>
          <a:noFill/>
        </p:spPr>
        <p:txBody>
          <a:bodyPr wrap="square" rtlCol="0">
            <a:spAutoFit/>
          </a:bodyPr>
          <a:lstStyle/>
          <a:p>
            <a:pPr algn="just"/>
            <a:r>
              <a:rPr lang="en-US" sz="2400" dirty="0"/>
              <a:t>and the corresponding optimal ⍺ is 0.270950</a:t>
            </a:r>
          </a:p>
        </p:txBody>
      </p:sp>
      <p:pic>
        <p:nvPicPr>
          <p:cNvPr id="16" name="Picture 15">
            <a:extLst>
              <a:ext uri="{FF2B5EF4-FFF2-40B4-BE49-F238E27FC236}">
                <a16:creationId xmlns:a16="http://schemas.microsoft.com/office/drawing/2014/main" id="{00619DCD-EC4F-70BD-FBCE-DF62FD978C63}"/>
              </a:ext>
            </a:extLst>
          </p:cNvPr>
          <p:cNvPicPr>
            <a:picLocks noChangeAspect="1"/>
          </p:cNvPicPr>
          <p:nvPr/>
        </p:nvPicPr>
        <p:blipFill rotWithShape="1">
          <a:blip r:embed="rId5"/>
          <a:srcRect t="3764" b="22822"/>
          <a:stretch/>
        </p:blipFill>
        <p:spPr>
          <a:xfrm>
            <a:off x="2365359" y="5000266"/>
            <a:ext cx="4346625" cy="1772822"/>
          </a:xfrm>
          <a:prstGeom prst="rect">
            <a:avLst/>
          </a:prstGeom>
        </p:spPr>
      </p:pic>
    </p:spTree>
    <p:extLst>
      <p:ext uri="{BB962C8B-B14F-4D97-AF65-F5344CB8AC3E}">
        <p14:creationId xmlns:p14="http://schemas.microsoft.com/office/powerpoint/2010/main" val="1503774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31704366-C0EB-8943-8A59-6278A2B2DA59}"/>
              </a:ext>
            </a:extLst>
          </p:cNvPr>
          <p:cNvSpPr>
            <a:spLocks noGrp="1" noChangeArrowheads="1"/>
          </p:cNvSpPr>
          <p:nvPr>
            <p:ph type="title"/>
          </p:nvPr>
        </p:nvSpPr>
        <p:spPr/>
        <p:txBody>
          <a:bodyPr/>
          <a:lstStyle/>
          <a:p>
            <a:r>
              <a:rPr lang="en-US" altLang="en-US" dirty="0"/>
              <a:t>ML in Chemistry</a:t>
            </a:r>
          </a:p>
        </p:txBody>
      </p:sp>
      <p:sp>
        <p:nvSpPr>
          <p:cNvPr id="69644" name="Rectangle 6">
            <a:extLst>
              <a:ext uri="{FF2B5EF4-FFF2-40B4-BE49-F238E27FC236}">
                <a16:creationId xmlns:a16="http://schemas.microsoft.com/office/drawing/2014/main" id="{CA0D4AC3-2DF5-6240-9AF1-A2A19A05FDE9}"/>
              </a:ext>
            </a:extLst>
          </p:cNvPr>
          <p:cNvSpPr>
            <a:spLocks noChangeArrowheads="1"/>
          </p:cNvSpPr>
          <p:nvPr/>
        </p:nvSpPr>
        <p:spPr bwMode="auto">
          <a:xfrm>
            <a:off x="367748" y="6251576"/>
            <a:ext cx="63884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2" charset="0"/>
                <a:ea typeface="Geneva" panose="020B0503030404040204" pitchFamily="34" charset="0"/>
              </a:defRPr>
            </a:lvl1pPr>
            <a:lvl2pPr marL="742950" indent="-285750">
              <a:defRPr sz="2400">
                <a:solidFill>
                  <a:schemeClr val="tx1"/>
                </a:solidFill>
                <a:latin typeface="Times" pitchFamily="2" charset="0"/>
                <a:ea typeface="Geneva" panose="020B0503030404040204" pitchFamily="34" charset="0"/>
              </a:defRPr>
            </a:lvl2pPr>
            <a:lvl3pPr marL="1143000" indent="-228600">
              <a:defRPr sz="2400">
                <a:solidFill>
                  <a:schemeClr val="tx1"/>
                </a:solidFill>
                <a:latin typeface="Times" pitchFamily="2" charset="0"/>
                <a:ea typeface="Geneva" panose="020B0503030404040204" pitchFamily="34" charset="0"/>
              </a:defRPr>
            </a:lvl3pPr>
            <a:lvl4pPr marL="1600200" indent="-228600">
              <a:defRPr sz="2400">
                <a:solidFill>
                  <a:schemeClr val="tx1"/>
                </a:solidFill>
                <a:latin typeface="Times" pitchFamily="2" charset="0"/>
                <a:ea typeface="Geneva" panose="020B0503030404040204" pitchFamily="34" charset="0"/>
              </a:defRPr>
            </a:lvl4pPr>
            <a:lvl5pPr marL="2057400" indent="-228600">
              <a:defRPr sz="2400">
                <a:solidFill>
                  <a:schemeClr val="tx1"/>
                </a:solidFill>
                <a:latin typeface="Times" pitchFamily="2" charset="0"/>
                <a:ea typeface="Geneva" panose="020B0503030404040204" pitchFamily="34" charset="0"/>
              </a:defRPr>
            </a:lvl5pPr>
            <a:lvl6pPr marL="25146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6pPr>
            <a:lvl7pPr marL="29718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7pPr>
            <a:lvl8pPr marL="34290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8pPr>
            <a:lvl9pPr marL="3886200" indent="-228600" eaLnBrk="0" fontAlgn="base" hangingPunct="0">
              <a:spcBef>
                <a:spcPct val="0"/>
              </a:spcBef>
              <a:spcAft>
                <a:spcPct val="0"/>
              </a:spcAft>
              <a:defRPr sz="2400">
                <a:solidFill>
                  <a:schemeClr val="tx1"/>
                </a:solidFill>
                <a:latin typeface="Times" pitchFamily="2" charset="0"/>
                <a:ea typeface="Geneva" panose="020B0503030404040204" pitchFamily="34" charset="0"/>
              </a:defRPr>
            </a:lvl9pPr>
          </a:lstStyle>
          <a:p>
            <a:r>
              <a:rPr lang="en-US" altLang="en-US" sz="800" dirty="0">
                <a:latin typeface="Arial" panose="020B0604020202020204" pitchFamily="34" charset="0"/>
                <a:cs typeface="Arial" panose="020B0604020202020204" pitchFamily="34" charset="0"/>
              </a:rPr>
              <a:t>VAE in chemistry: Gomez-</a:t>
            </a:r>
            <a:r>
              <a:rPr lang="en-US" altLang="en-US" sz="800" dirty="0" err="1">
                <a:latin typeface="Arial" panose="020B0604020202020204" pitchFamily="34" charset="0"/>
                <a:cs typeface="Arial" panose="020B0604020202020204" pitchFamily="34" charset="0"/>
              </a:rPr>
              <a:t>Bombarelli</a:t>
            </a:r>
            <a:r>
              <a:rPr lang="en-US" altLang="en-US" sz="800" dirty="0">
                <a:latin typeface="Arial" panose="020B0604020202020204" pitchFamily="34" charset="0"/>
                <a:cs typeface="Arial" panose="020B0604020202020204" pitchFamily="34" charset="0"/>
              </a:rPr>
              <a:t>, R.; </a:t>
            </a:r>
            <a:r>
              <a:rPr lang="en-US" altLang="en-US" sz="800" dirty="0" err="1">
                <a:latin typeface="Arial" panose="020B0604020202020204" pitchFamily="34" charset="0"/>
                <a:cs typeface="Arial" panose="020B0604020202020204" pitchFamily="34" charset="0"/>
              </a:rPr>
              <a:t>Aspuru-Guzik</a:t>
            </a:r>
            <a:r>
              <a:rPr lang="en-US" altLang="en-US" sz="800" dirty="0">
                <a:latin typeface="Arial" panose="020B0604020202020204" pitchFamily="34" charset="0"/>
                <a:cs typeface="Arial" panose="020B0604020202020204" pitchFamily="34" charset="0"/>
              </a:rPr>
              <a:t>, A.; and coworkers. </a:t>
            </a:r>
            <a:r>
              <a:rPr lang="en-US" altLang="en-US" sz="800" i="1" dirty="0">
                <a:latin typeface="Arial" panose="020B0604020202020204" pitchFamily="34" charset="0"/>
                <a:cs typeface="Arial" panose="020B0604020202020204" pitchFamily="34" charset="0"/>
              </a:rPr>
              <a:t>ACS Cent. Sci. </a:t>
            </a:r>
            <a:r>
              <a:rPr lang="en-US" altLang="en-US" sz="800" b="1" dirty="0">
                <a:latin typeface="Arial" panose="020B0604020202020204" pitchFamily="34" charset="0"/>
                <a:cs typeface="Arial" panose="020B0604020202020204" pitchFamily="34" charset="0"/>
              </a:rPr>
              <a:t>2018</a:t>
            </a:r>
            <a:r>
              <a:rPr lang="en-US" altLang="en-US" sz="800" dirty="0">
                <a:latin typeface="Arial" panose="020B0604020202020204" pitchFamily="34" charset="0"/>
                <a:cs typeface="Arial" panose="020B0604020202020204" pitchFamily="34" charset="0"/>
              </a:rPr>
              <a:t>, </a:t>
            </a:r>
            <a:r>
              <a:rPr lang="en-US" altLang="en-US" sz="800" i="1" dirty="0">
                <a:latin typeface="Arial" panose="020B0604020202020204" pitchFamily="34" charset="0"/>
                <a:cs typeface="Arial" panose="020B0604020202020204" pitchFamily="34" charset="0"/>
              </a:rPr>
              <a:t>4</a:t>
            </a:r>
            <a:r>
              <a:rPr lang="en-US" altLang="en-US" sz="800" dirty="0">
                <a:latin typeface="Arial" panose="020B0604020202020204" pitchFamily="34" charset="0"/>
                <a:cs typeface="Arial" panose="020B0604020202020204" pitchFamily="34" charset="0"/>
              </a:rPr>
              <a:t>, 268</a:t>
            </a:r>
          </a:p>
        </p:txBody>
      </p:sp>
      <p:sp>
        <p:nvSpPr>
          <p:cNvPr id="5" name="Slide Number Placeholder 5">
            <a:extLst>
              <a:ext uri="{FF2B5EF4-FFF2-40B4-BE49-F238E27FC236}">
                <a16:creationId xmlns:a16="http://schemas.microsoft.com/office/drawing/2014/main" id="{07E971E7-829F-AAC0-39EB-30D77EAD4A34}"/>
              </a:ext>
            </a:extLst>
          </p:cNvPr>
          <p:cNvSpPr>
            <a:spLocks noGrp="1"/>
          </p:cNvSpPr>
          <p:nvPr>
            <p:ph type="sldNum" sz="quarter" idx="12"/>
          </p:nvPr>
        </p:nvSpPr>
        <p:spPr>
          <a:xfrm>
            <a:off x="7974492" y="6400800"/>
            <a:ext cx="712308" cy="320676"/>
          </a:xfrm>
        </p:spPr>
        <p:txBody>
          <a:bodyPr/>
          <a:lstStyle/>
          <a:p>
            <a:pPr>
              <a:defRPr/>
            </a:pPr>
            <a:fld id="{191BC3E4-C6CD-2D44-8BA8-2A15B7C8A6E1}" type="slidenum">
              <a:rPr lang="en-US" altLang="en-US" smtClean="0"/>
              <a:pPr>
                <a:defRPr/>
              </a:pPr>
              <a:t>40</a:t>
            </a:fld>
            <a:endParaRPr lang="en-US" altLang="en-US" dirty="0"/>
          </a:p>
        </p:txBody>
      </p:sp>
      <p:pic>
        <p:nvPicPr>
          <p:cNvPr id="4" name="圖片 3">
            <a:extLst>
              <a:ext uri="{FF2B5EF4-FFF2-40B4-BE49-F238E27FC236}">
                <a16:creationId xmlns:a16="http://schemas.microsoft.com/office/drawing/2014/main" id="{DD75E7A1-4934-3072-E13C-2CC9436D2258}"/>
              </a:ext>
            </a:extLst>
          </p:cNvPr>
          <p:cNvPicPr>
            <a:picLocks noChangeAspect="1"/>
          </p:cNvPicPr>
          <p:nvPr/>
        </p:nvPicPr>
        <p:blipFill>
          <a:blip r:embed="rId3"/>
          <a:stretch>
            <a:fillRect/>
          </a:stretch>
        </p:blipFill>
        <p:spPr>
          <a:xfrm>
            <a:off x="631185" y="1400924"/>
            <a:ext cx="4777890" cy="4538995"/>
          </a:xfrm>
          <a:prstGeom prst="rect">
            <a:avLst/>
          </a:prstGeom>
        </p:spPr>
      </p:pic>
      <p:pic>
        <p:nvPicPr>
          <p:cNvPr id="2" name="圖片 1">
            <a:extLst>
              <a:ext uri="{FF2B5EF4-FFF2-40B4-BE49-F238E27FC236}">
                <a16:creationId xmlns:a16="http://schemas.microsoft.com/office/drawing/2014/main" id="{09D31498-1F5A-1654-BA44-F31E16D3C58F}"/>
              </a:ext>
            </a:extLst>
          </p:cNvPr>
          <p:cNvPicPr>
            <a:picLocks noChangeAspect="1"/>
          </p:cNvPicPr>
          <p:nvPr/>
        </p:nvPicPr>
        <p:blipFill>
          <a:blip r:embed="rId4"/>
          <a:stretch>
            <a:fillRect/>
          </a:stretch>
        </p:blipFill>
        <p:spPr>
          <a:xfrm>
            <a:off x="5409075" y="1904646"/>
            <a:ext cx="3734925" cy="3897313"/>
          </a:xfrm>
          <a:prstGeom prst="rect">
            <a:avLst/>
          </a:prstGeom>
        </p:spPr>
      </p:pic>
      <p:pic>
        <p:nvPicPr>
          <p:cNvPr id="6" name="圖片 5">
            <a:extLst>
              <a:ext uri="{FF2B5EF4-FFF2-40B4-BE49-F238E27FC236}">
                <a16:creationId xmlns:a16="http://schemas.microsoft.com/office/drawing/2014/main" id="{41193F19-56C4-76A0-D2A5-A8DC68ADB1DA}"/>
              </a:ext>
            </a:extLst>
          </p:cNvPr>
          <p:cNvPicPr>
            <a:picLocks noChangeAspect="1"/>
          </p:cNvPicPr>
          <p:nvPr/>
        </p:nvPicPr>
        <p:blipFill>
          <a:blip r:embed="rId5"/>
          <a:stretch>
            <a:fillRect/>
          </a:stretch>
        </p:blipFill>
        <p:spPr>
          <a:xfrm>
            <a:off x="0" y="655943"/>
            <a:ext cx="1025958" cy="866648"/>
          </a:xfrm>
          <a:prstGeom prst="rect">
            <a:avLst/>
          </a:prstGeom>
        </p:spPr>
      </p:pic>
    </p:spTree>
    <p:extLst>
      <p:ext uri="{BB962C8B-B14F-4D97-AF65-F5344CB8AC3E}">
        <p14:creationId xmlns:p14="http://schemas.microsoft.com/office/powerpoint/2010/main" val="1820356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E331E7-E696-221D-0012-F0FF80ED0DD3}"/>
              </a:ext>
            </a:extLst>
          </p:cNvPr>
          <p:cNvSpPr>
            <a:spLocks noGrp="1"/>
          </p:cNvSpPr>
          <p:nvPr>
            <p:ph type="title"/>
          </p:nvPr>
        </p:nvSpPr>
        <p:spPr>
          <a:xfrm>
            <a:off x="2871792" y="0"/>
            <a:ext cx="7076880" cy="651600"/>
          </a:xfrm>
        </p:spPr>
        <p:txBody>
          <a:bodyPr/>
          <a:lstStyle/>
          <a:p>
            <a:pPr algn="l"/>
            <a:r>
              <a:rPr lang="en" altLang="zh-TW" b="1" i="0" dirty="0">
                <a:solidFill>
                  <a:srgbClr val="000000"/>
                </a:solidFill>
                <a:effectLst/>
                <a:latin typeface="+mj-lt"/>
              </a:rPr>
              <a:t>What is SMILES?</a:t>
            </a:r>
            <a:endParaRPr kumimoji="1" lang="zh-TW" altLang="en-US" dirty="0">
              <a:latin typeface="+mj-lt"/>
            </a:endParaRPr>
          </a:p>
        </p:txBody>
      </p:sp>
      <p:sp>
        <p:nvSpPr>
          <p:cNvPr id="3" name="內容版面配置區 2">
            <a:extLst>
              <a:ext uri="{FF2B5EF4-FFF2-40B4-BE49-F238E27FC236}">
                <a16:creationId xmlns:a16="http://schemas.microsoft.com/office/drawing/2014/main" id="{9809FEC8-C15B-93C8-C445-CA980BD626D7}"/>
              </a:ext>
            </a:extLst>
          </p:cNvPr>
          <p:cNvSpPr>
            <a:spLocks noGrp="1"/>
          </p:cNvSpPr>
          <p:nvPr>
            <p:ph idx="1"/>
          </p:nvPr>
        </p:nvSpPr>
        <p:spPr>
          <a:xfrm>
            <a:off x="170688" y="879893"/>
            <a:ext cx="8973312" cy="5408763"/>
          </a:xfrm>
        </p:spPr>
        <p:txBody>
          <a:bodyPr/>
          <a:lstStyle/>
          <a:p>
            <a:r>
              <a:rPr lang="en" altLang="zh-TW" b="1" i="0" dirty="0">
                <a:solidFill>
                  <a:srgbClr val="000000"/>
                </a:solidFill>
                <a:effectLst/>
                <a:latin typeface="+mn-lt"/>
              </a:rPr>
              <a:t>SMILES</a:t>
            </a:r>
            <a:r>
              <a:rPr lang="en" altLang="zh-TW" b="0" i="0" dirty="0">
                <a:solidFill>
                  <a:srgbClr val="000000"/>
                </a:solidFill>
                <a:effectLst/>
                <a:latin typeface="+mn-lt"/>
              </a:rPr>
              <a:t> (</a:t>
            </a:r>
            <a:r>
              <a:rPr lang="en" altLang="zh-TW" b="1" i="0" dirty="0">
                <a:solidFill>
                  <a:srgbClr val="000000"/>
                </a:solidFill>
                <a:effectLst/>
                <a:latin typeface="+mn-lt"/>
              </a:rPr>
              <a:t>S</a:t>
            </a:r>
            <a:r>
              <a:rPr lang="en" altLang="zh-TW" b="0" i="0" dirty="0">
                <a:solidFill>
                  <a:srgbClr val="000000"/>
                </a:solidFill>
                <a:effectLst/>
                <a:latin typeface="+mn-lt"/>
              </a:rPr>
              <a:t>implified </a:t>
            </a:r>
            <a:r>
              <a:rPr lang="en" altLang="zh-TW" b="1" i="0" dirty="0">
                <a:solidFill>
                  <a:srgbClr val="000000"/>
                </a:solidFill>
                <a:effectLst/>
                <a:latin typeface="+mn-lt"/>
              </a:rPr>
              <a:t>M</a:t>
            </a:r>
            <a:r>
              <a:rPr lang="en" altLang="zh-TW" b="0" i="0" dirty="0">
                <a:solidFill>
                  <a:srgbClr val="000000"/>
                </a:solidFill>
                <a:effectLst/>
                <a:latin typeface="+mn-lt"/>
              </a:rPr>
              <a:t>olecular </a:t>
            </a:r>
            <a:r>
              <a:rPr lang="en" altLang="zh-TW" b="1" i="0" dirty="0">
                <a:solidFill>
                  <a:srgbClr val="000000"/>
                </a:solidFill>
                <a:effectLst/>
                <a:latin typeface="+mn-lt"/>
              </a:rPr>
              <a:t>I</a:t>
            </a:r>
            <a:r>
              <a:rPr lang="en" altLang="zh-TW" b="0" i="0" dirty="0">
                <a:solidFill>
                  <a:srgbClr val="000000"/>
                </a:solidFill>
                <a:effectLst/>
                <a:latin typeface="+mn-lt"/>
              </a:rPr>
              <a:t>nput </a:t>
            </a:r>
            <a:r>
              <a:rPr lang="en" altLang="zh-TW" b="1" i="0" dirty="0">
                <a:solidFill>
                  <a:srgbClr val="000000"/>
                </a:solidFill>
                <a:effectLst/>
                <a:latin typeface="+mn-lt"/>
              </a:rPr>
              <a:t>L</a:t>
            </a:r>
            <a:r>
              <a:rPr lang="en" altLang="zh-TW" b="0" i="0" dirty="0">
                <a:solidFill>
                  <a:srgbClr val="000000"/>
                </a:solidFill>
                <a:effectLst/>
                <a:latin typeface="+mn-lt"/>
              </a:rPr>
              <a:t>ine </a:t>
            </a:r>
            <a:r>
              <a:rPr lang="en" altLang="zh-TW" b="1" i="0" dirty="0">
                <a:solidFill>
                  <a:srgbClr val="000000"/>
                </a:solidFill>
                <a:effectLst/>
                <a:latin typeface="+mn-lt"/>
              </a:rPr>
              <a:t>E</a:t>
            </a:r>
            <a:r>
              <a:rPr lang="en" altLang="zh-TW" b="0" i="0" dirty="0">
                <a:solidFill>
                  <a:srgbClr val="000000"/>
                </a:solidFill>
                <a:effectLst/>
                <a:latin typeface="+mn-lt"/>
              </a:rPr>
              <a:t>ntry </a:t>
            </a:r>
            <a:r>
              <a:rPr lang="en" altLang="zh-TW" b="1" i="0" dirty="0">
                <a:solidFill>
                  <a:srgbClr val="000000"/>
                </a:solidFill>
                <a:effectLst/>
                <a:latin typeface="+mn-lt"/>
              </a:rPr>
              <a:t>S</a:t>
            </a:r>
            <a:r>
              <a:rPr lang="en" altLang="zh-TW" b="0" i="0" dirty="0">
                <a:solidFill>
                  <a:srgbClr val="000000"/>
                </a:solidFill>
                <a:effectLst/>
                <a:latin typeface="+mn-lt"/>
              </a:rPr>
              <a:t>ystem) </a:t>
            </a:r>
            <a:br>
              <a:rPr lang="en" altLang="zh-TW" dirty="0"/>
            </a:br>
            <a:r>
              <a:rPr lang="en" altLang="zh-TW" dirty="0">
                <a:solidFill>
                  <a:srgbClr val="000000"/>
                </a:solidFill>
                <a:latin typeface="+mn-lt"/>
              </a:rPr>
              <a:t> A chemical notation that </a:t>
            </a:r>
            <a:r>
              <a:rPr lang="en" altLang="zh-TW" dirty="0">
                <a:latin typeface="+mn-lt"/>
              </a:rPr>
              <a:t>allows a user to </a:t>
            </a:r>
            <a:r>
              <a:rPr lang="en" altLang="zh-TW" dirty="0">
                <a:solidFill>
                  <a:srgbClr val="FF0000"/>
                </a:solidFill>
                <a:latin typeface="+mn-lt"/>
              </a:rPr>
              <a:t>represent a chemical structure in a way that can be used by the computer. </a:t>
            </a:r>
            <a:endParaRPr kumimoji="1" lang="zh-TW" altLang="en-US" dirty="0"/>
          </a:p>
        </p:txBody>
      </p:sp>
      <p:sp>
        <p:nvSpPr>
          <p:cNvPr id="4" name="投影片編號版面配置區 3">
            <a:extLst>
              <a:ext uri="{FF2B5EF4-FFF2-40B4-BE49-F238E27FC236}">
                <a16:creationId xmlns:a16="http://schemas.microsoft.com/office/drawing/2014/main" id="{339BED55-25CF-BD3C-F996-6640189A3263}"/>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pic>
        <p:nvPicPr>
          <p:cNvPr id="9218" name="Picture 2" descr="Illustration of SMILES-based molecular construction. First row: two... |  Download Scientific Diagram">
            <a:extLst>
              <a:ext uri="{FF2B5EF4-FFF2-40B4-BE49-F238E27FC236}">
                <a16:creationId xmlns:a16="http://schemas.microsoft.com/office/drawing/2014/main" id="{18A31B80-8FE2-2BBB-65EC-502CAB3E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729" y="2463710"/>
            <a:ext cx="7638542" cy="382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2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215BC16-C331-CFF9-BC50-F2262D4F1537}"/>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pic>
        <p:nvPicPr>
          <p:cNvPr id="5" name="圖片 4">
            <a:extLst>
              <a:ext uri="{FF2B5EF4-FFF2-40B4-BE49-F238E27FC236}">
                <a16:creationId xmlns:a16="http://schemas.microsoft.com/office/drawing/2014/main" id="{A74C2F11-EC8F-F21D-DF7B-3DF1C93515CC}"/>
              </a:ext>
            </a:extLst>
          </p:cNvPr>
          <p:cNvPicPr>
            <a:picLocks noChangeAspect="1"/>
          </p:cNvPicPr>
          <p:nvPr/>
        </p:nvPicPr>
        <p:blipFill>
          <a:blip r:embed="rId2"/>
          <a:stretch>
            <a:fillRect/>
          </a:stretch>
        </p:blipFill>
        <p:spPr>
          <a:xfrm>
            <a:off x="808853" y="1060704"/>
            <a:ext cx="6841475" cy="4430567"/>
          </a:xfrm>
          <a:prstGeom prst="rect">
            <a:avLst/>
          </a:prstGeom>
        </p:spPr>
      </p:pic>
      <p:pic>
        <p:nvPicPr>
          <p:cNvPr id="6" name="圖片 5">
            <a:extLst>
              <a:ext uri="{FF2B5EF4-FFF2-40B4-BE49-F238E27FC236}">
                <a16:creationId xmlns:a16="http://schemas.microsoft.com/office/drawing/2014/main" id="{F7677EF0-592B-9448-0C1D-DE0AD1B7BF56}"/>
              </a:ext>
            </a:extLst>
          </p:cNvPr>
          <p:cNvPicPr>
            <a:picLocks noChangeAspect="1"/>
          </p:cNvPicPr>
          <p:nvPr/>
        </p:nvPicPr>
        <p:blipFill>
          <a:blip r:embed="rId3"/>
          <a:stretch>
            <a:fillRect/>
          </a:stretch>
        </p:blipFill>
        <p:spPr>
          <a:xfrm>
            <a:off x="182427" y="2798982"/>
            <a:ext cx="8729925" cy="2382857"/>
          </a:xfrm>
          <a:prstGeom prst="rect">
            <a:avLst/>
          </a:prstGeom>
        </p:spPr>
      </p:pic>
      <p:sp>
        <p:nvSpPr>
          <p:cNvPr id="7" name="文字方塊 6">
            <a:extLst>
              <a:ext uri="{FF2B5EF4-FFF2-40B4-BE49-F238E27FC236}">
                <a16:creationId xmlns:a16="http://schemas.microsoft.com/office/drawing/2014/main" id="{E327AF46-8C2D-F349-32BA-BB4DF1F9EBEB}"/>
              </a:ext>
            </a:extLst>
          </p:cNvPr>
          <p:cNvSpPr txBox="1"/>
          <p:nvPr/>
        </p:nvSpPr>
        <p:spPr>
          <a:xfrm>
            <a:off x="929254" y="5637808"/>
            <a:ext cx="7285492" cy="923330"/>
          </a:xfrm>
          <a:prstGeom prst="rect">
            <a:avLst/>
          </a:prstGeom>
          <a:noFill/>
        </p:spPr>
        <p:txBody>
          <a:bodyPr wrap="square" rtlCol="0">
            <a:spAutoFit/>
          </a:bodyPr>
          <a:lstStyle/>
          <a:p>
            <a:pPr algn="just"/>
            <a:r>
              <a:rPr kumimoji="1" lang="en" altLang="zh-TW" dirty="0"/>
              <a:t>Molecule fingerprints are binary bit strings that represent the structural features of a molecule. Uses a circular neighborhood around each atom in a molecule to capture local structural information.</a:t>
            </a:r>
            <a:endParaRPr kumimoji="1" lang="zh-TW" altLang="en-US" dirty="0"/>
          </a:p>
        </p:txBody>
      </p:sp>
      <p:sp>
        <p:nvSpPr>
          <p:cNvPr id="8" name="文字方塊 7">
            <a:extLst>
              <a:ext uri="{FF2B5EF4-FFF2-40B4-BE49-F238E27FC236}">
                <a16:creationId xmlns:a16="http://schemas.microsoft.com/office/drawing/2014/main" id="{64E59094-3B35-BF45-DCE4-589EB188C6F1}"/>
              </a:ext>
            </a:extLst>
          </p:cNvPr>
          <p:cNvSpPr txBox="1"/>
          <p:nvPr/>
        </p:nvSpPr>
        <p:spPr>
          <a:xfrm>
            <a:off x="2731008" y="7485888"/>
            <a:ext cx="184731" cy="369332"/>
          </a:xfrm>
          <a:prstGeom prst="rect">
            <a:avLst/>
          </a:prstGeom>
          <a:noFill/>
        </p:spPr>
        <p:txBody>
          <a:bodyPr wrap="none" rtlCol="0">
            <a:spAutoFit/>
          </a:bodyPr>
          <a:lstStyle/>
          <a:p>
            <a:endParaRPr kumimoji="1" lang="zh-TW" altLang="en-US" dirty="0"/>
          </a:p>
        </p:txBody>
      </p:sp>
      <p:sp>
        <p:nvSpPr>
          <p:cNvPr id="10" name="標題 1">
            <a:extLst>
              <a:ext uri="{FF2B5EF4-FFF2-40B4-BE49-F238E27FC236}">
                <a16:creationId xmlns:a16="http://schemas.microsoft.com/office/drawing/2014/main" id="{0E7A0ECF-E1F8-4234-364B-894A6C0FD714}"/>
              </a:ext>
            </a:extLst>
          </p:cNvPr>
          <p:cNvSpPr>
            <a:spLocks noGrp="1"/>
          </p:cNvSpPr>
          <p:nvPr>
            <p:ph type="title"/>
          </p:nvPr>
        </p:nvSpPr>
        <p:spPr>
          <a:xfrm>
            <a:off x="2871792" y="0"/>
            <a:ext cx="7076880" cy="651600"/>
          </a:xfrm>
        </p:spPr>
        <p:txBody>
          <a:bodyPr/>
          <a:lstStyle/>
          <a:p>
            <a:pPr algn="l"/>
            <a:r>
              <a:rPr lang="en" altLang="zh-TW" b="1" i="0" dirty="0">
                <a:solidFill>
                  <a:srgbClr val="000000"/>
                </a:solidFill>
                <a:effectLst/>
                <a:latin typeface="+mj-lt"/>
              </a:rPr>
              <a:t>Molecular Fingerprint</a:t>
            </a:r>
            <a:endParaRPr kumimoji="1" lang="zh-TW" altLang="en-US" dirty="0">
              <a:latin typeface="+mj-lt"/>
            </a:endParaRPr>
          </a:p>
        </p:txBody>
      </p:sp>
    </p:spTree>
    <p:extLst>
      <p:ext uri="{BB962C8B-B14F-4D97-AF65-F5344CB8AC3E}">
        <p14:creationId xmlns:p14="http://schemas.microsoft.com/office/powerpoint/2010/main" val="92690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CB7E71-A5A1-DFF2-B4B4-4FD95F95CDD5}"/>
              </a:ext>
            </a:extLst>
          </p:cNvPr>
          <p:cNvSpPr>
            <a:spLocks noGrp="1"/>
          </p:cNvSpPr>
          <p:nvPr>
            <p:ph type="title"/>
          </p:nvPr>
        </p:nvSpPr>
        <p:spPr/>
        <p:txBody>
          <a:bodyPr/>
          <a:lstStyle/>
          <a:p>
            <a:r>
              <a:rPr lang="en-US" altLang="zh-TW" dirty="0"/>
              <a:t>Interactive</a:t>
            </a:r>
            <a:endParaRPr kumimoji="1" lang="zh-TW" altLang="en-US" dirty="0"/>
          </a:p>
        </p:txBody>
      </p:sp>
      <p:sp>
        <p:nvSpPr>
          <p:cNvPr id="4" name="投影片編號版面配置區 3">
            <a:extLst>
              <a:ext uri="{FF2B5EF4-FFF2-40B4-BE49-F238E27FC236}">
                <a16:creationId xmlns:a16="http://schemas.microsoft.com/office/drawing/2014/main" id="{5697F6FD-F093-DAB4-2F9C-541778AD7192}"/>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sp>
        <p:nvSpPr>
          <p:cNvPr id="5" name="內容版面配置區 2">
            <a:extLst>
              <a:ext uri="{FF2B5EF4-FFF2-40B4-BE49-F238E27FC236}">
                <a16:creationId xmlns:a16="http://schemas.microsoft.com/office/drawing/2014/main" id="{42876338-1972-7F0F-9E2B-F88965C7AE50}"/>
              </a:ext>
            </a:extLst>
          </p:cNvPr>
          <p:cNvSpPr>
            <a:spLocks noGrp="1"/>
          </p:cNvSpPr>
          <p:nvPr>
            <p:ph idx="1"/>
          </p:nvPr>
        </p:nvSpPr>
        <p:spPr>
          <a:xfrm>
            <a:off x="170688" y="879893"/>
            <a:ext cx="8973312" cy="5408763"/>
          </a:xfrm>
        </p:spPr>
        <p:txBody>
          <a:bodyPr>
            <a:normAutofit/>
          </a:bodyPr>
          <a:lstStyle/>
          <a:p>
            <a:pPr marL="457200" indent="-457200">
              <a:buFont typeface="+mj-lt"/>
              <a:buAutoNum type="arabicPeriod"/>
            </a:pPr>
            <a:r>
              <a:rPr lang="en-US" altLang="zh-TW" dirty="0"/>
              <a:t>Login to ${USER}@ln01.twnia2.twcc.aii</a:t>
            </a:r>
          </a:p>
          <a:p>
            <a:pPr marL="457200" indent="-457200">
              <a:buFont typeface="+mj-lt"/>
              <a:buAutoNum type="arabicPeriod"/>
            </a:pPr>
            <a:r>
              <a:rPr lang="en-US" altLang="zh-TW" dirty="0"/>
              <a:t>Go to exercise1</a:t>
            </a:r>
          </a:p>
          <a:p>
            <a:pPr marL="457200" indent="-457200">
              <a:buAutoNum type="arabicPeriod" startAt="3"/>
            </a:pPr>
            <a:r>
              <a:rPr kumimoji="1" lang="en-US" altLang="zh-TW" dirty="0"/>
              <a:t>Click </a:t>
            </a:r>
            <a:r>
              <a:rPr kumimoji="1" lang="en-US" altLang="zh-TW" dirty="0" err="1"/>
              <a:t>smi.ipynb</a:t>
            </a:r>
            <a:endParaRPr kumimoji="1" lang="en-US" altLang="zh-TW" dirty="0"/>
          </a:p>
          <a:p>
            <a:pPr marL="457200" indent="-457200">
              <a:buAutoNum type="arabicPeriod" startAt="3"/>
            </a:pPr>
            <a:r>
              <a:rPr kumimoji="1" lang="en-US" altLang="zh-TW" dirty="0"/>
              <a:t>Run kernel</a:t>
            </a:r>
          </a:p>
          <a:p>
            <a:pPr marL="457200" indent="-457200" algn="l">
              <a:buAutoNum type="arabicPeriod" startAt="3"/>
            </a:pPr>
            <a:r>
              <a:rPr kumimoji="1" lang="en-US" altLang="zh-TW" dirty="0"/>
              <a:t>We can used python package</a:t>
            </a:r>
            <a:br>
              <a:rPr kumimoji="1" lang="en-US" altLang="zh-TW" dirty="0"/>
            </a:br>
            <a:r>
              <a:rPr kumimoji="1" lang="en-US" altLang="zh-TW" dirty="0"/>
              <a:t>easily show smile string to </a:t>
            </a:r>
            <a:br>
              <a:rPr kumimoji="1" lang="en-US" altLang="zh-TW" dirty="0"/>
            </a:br>
            <a:r>
              <a:rPr kumimoji="1" lang="en-US" altLang="zh-TW" dirty="0"/>
              <a:t>molecules</a:t>
            </a:r>
          </a:p>
        </p:txBody>
      </p:sp>
      <p:pic>
        <p:nvPicPr>
          <p:cNvPr id="7" name="圖片 6">
            <a:extLst>
              <a:ext uri="{FF2B5EF4-FFF2-40B4-BE49-F238E27FC236}">
                <a16:creationId xmlns:a16="http://schemas.microsoft.com/office/drawing/2014/main" id="{6F0F822F-8AFB-4151-4B68-604A9C01B057}"/>
              </a:ext>
            </a:extLst>
          </p:cNvPr>
          <p:cNvPicPr>
            <a:picLocks noChangeAspect="1"/>
          </p:cNvPicPr>
          <p:nvPr/>
        </p:nvPicPr>
        <p:blipFill>
          <a:blip r:embed="rId2"/>
          <a:stretch>
            <a:fillRect/>
          </a:stretch>
        </p:blipFill>
        <p:spPr>
          <a:xfrm>
            <a:off x="4892290" y="1922585"/>
            <a:ext cx="4097998" cy="3994251"/>
          </a:xfrm>
          <a:prstGeom prst="rect">
            <a:avLst/>
          </a:prstGeom>
        </p:spPr>
      </p:pic>
    </p:spTree>
    <p:extLst>
      <p:ext uri="{BB962C8B-B14F-4D97-AF65-F5344CB8AC3E}">
        <p14:creationId xmlns:p14="http://schemas.microsoft.com/office/powerpoint/2010/main" val="2138973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7A8804-D956-97E9-D91D-0A0775E93EE1}"/>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C1C66765-01B3-C143-AB43-312EA33A1284}"/>
              </a:ext>
            </a:extLst>
          </p:cNvPr>
          <p:cNvSpPr>
            <a:spLocks noGrp="1"/>
          </p:cNvSpPr>
          <p:nvPr>
            <p:ph idx="1"/>
          </p:nvPr>
        </p:nvSpPr>
        <p:spPr/>
        <p:txBody>
          <a:bodyPr/>
          <a:lstStyle/>
          <a:p>
            <a:pPr marL="0" indent="0">
              <a:buNone/>
            </a:pPr>
            <a:r>
              <a:rPr kumimoji="1" lang="en-US" altLang="zh-TW" dirty="0"/>
              <a:t>1.Click </a:t>
            </a:r>
            <a:r>
              <a:rPr kumimoji="1" lang="en-US" altLang="zh-TW" dirty="0" err="1"/>
              <a:t>smi_inform_retriver.ipynb</a:t>
            </a:r>
            <a:endParaRPr kumimoji="1" lang="en-US" altLang="zh-TW" dirty="0"/>
          </a:p>
          <a:p>
            <a:pPr marL="0" indent="0">
              <a:buNone/>
            </a:pPr>
            <a:r>
              <a:rPr kumimoji="1" lang="en-US" altLang="zh-TW" dirty="0"/>
              <a:t>2.Run kernel</a:t>
            </a:r>
          </a:p>
          <a:p>
            <a:pPr marL="0" indent="0" algn="l">
              <a:buNone/>
            </a:pPr>
            <a:r>
              <a:rPr kumimoji="1" lang="en-US" altLang="zh-TW" dirty="0"/>
              <a:t>3.Used </a:t>
            </a:r>
            <a:r>
              <a:rPr kumimoji="1" lang="en-US" altLang="zh-TW" dirty="0" err="1"/>
              <a:t>smi_infrom_retrivert</a:t>
            </a:r>
            <a:r>
              <a:rPr kumimoji="1" lang="en-US" altLang="zh-TW" dirty="0"/>
              <a:t> to </a:t>
            </a:r>
            <a:br>
              <a:rPr kumimoji="1" lang="en-US" altLang="zh-TW" dirty="0"/>
            </a:br>
            <a:r>
              <a:rPr kumimoji="1" lang="en-US" altLang="zh-TW" dirty="0"/>
              <a:t>   obtain </a:t>
            </a:r>
            <a:r>
              <a:rPr kumimoji="1" lang="en-US" altLang="zh-TW" dirty="0" err="1"/>
              <a:t>logP</a:t>
            </a:r>
            <a:r>
              <a:rPr kumimoji="1" lang="en-US" altLang="zh-TW" dirty="0"/>
              <a:t>, TPSA</a:t>
            </a:r>
          </a:p>
        </p:txBody>
      </p:sp>
      <p:sp>
        <p:nvSpPr>
          <p:cNvPr id="4" name="投影片編號版面配置區 3">
            <a:extLst>
              <a:ext uri="{FF2B5EF4-FFF2-40B4-BE49-F238E27FC236}">
                <a16:creationId xmlns:a16="http://schemas.microsoft.com/office/drawing/2014/main" id="{18642E79-7CFC-8FD5-2B45-CDC37E685041}"/>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pic>
        <p:nvPicPr>
          <p:cNvPr id="12290" name="Picture 2">
            <a:extLst>
              <a:ext uri="{FF2B5EF4-FFF2-40B4-BE49-F238E27FC236}">
                <a16:creationId xmlns:a16="http://schemas.microsoft.com/office/drawing/2014/main" id="{013EC2B9-A9F7-2371-0312-D302D805D8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0277" y="1413293"/>
            <a:ext cx="3456523" cy="5261354"/>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5A995037-58A8-A1A5-8D0F-FC1D92306B9E}"/>
              </a:ext>
            </a:extLst>
          </p:cNvPr>
          <p:cNvSpPr txBox="1"/>
          <p:nvPr/>
        </p:nvSpPr>
        <p:spPr>
          <a:xfrm>
            <a:off x="5474678" y="1027302"/>
            <a:ext cx="1270541" cy="369332"/>
          </a:xfrm>
          <a:prstGeom prst="rect">
            <a:avLst/>
          </a:prstGeom>
          <a:noFill/>
        </p:spPr>
        <p:txBody>
          <a:bodyPr wrap="none" rtlCol="0">
            <a:spAutoFit/>
          </a:bodyPr>
          <a:lstStyle/>
          <a:p>
            <a:r>
              <a:rPr kumimoji="1" lang="en-US" altLang="zh-TW" dirty="0"/>
              <a:t>Work Flow</a:t>
            </a:r>
            <a:endParaRPr kumimoji="1" lang="zh-TW" altLang="en-US" dirty="0"/>
          </a:p>
        </p:txBody>
      </p:sp>
    </p:spTree>
    <p:extLst>
      <p:ext uri="{BB962C8B-B14F-4D97-AF65-F5344CB8AC3E}">
        <p14:creationId xmlns:p14="http://schemas.microsoft.com/office/powerpoint/2010/main" val="2543744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5169F-C5D4-4799-12F0-5F13CDE88A79}"/>
              </a:ext>
            </a:extLst>
          </p:cNvPr>
          <p:cNvSpPr>
            <a:spLocks noGrp="1"/>
          </p:cNvSpPr>
          <p:nvPr>
            <p:ph type="title"/>
          </p:nvPr>
        </p:nvSpPr>
        <p:spPr/>
        <p:txBody>
          <a:bodyPr/>
          <a:lstStyle/>
          <a:p>
            <a:r>
              <a:rPr kumimoji="1" lang="en-US" altLang="zh-TW" dirty="0"/>
              <a:t>What is </a:t>
            </a:r>
            <a:r>
              <a:rPr kumimoji="1" lang="en-US" altLang="zh-TW" dirty="0" err="1"/>
              <a:t>logp</a:t>
            </a:r>
            <a:r>
              <a:rPr kumimoji="1" lang="en-US" altLang="zh-TW" dirty="0"/>
              <a:t> and TPSA </a:t>
            </a:r>
            <a:endParaRPr kumimoji="1" lang="zh-TW" altLang="en-US" dirty="0"/>
          </a:p>
        </p:txBody>
      </p:sp>
      <p:sp>
        <p:nvSpPr>
          <p:cNvPr id="3" name="內容版面配置區 2">
            <a:extLst>
              <a:ext uri="{FF2B5EF4-FFF2-40B4-BE49-F238E27FC236}">
                <a16:creationId xmlns:a16="http://schemas.microsoft.com/office/drawing/2014/main" id="{7E44CD1C-907A-1740-69BA-F95F7B4D029B}"/>
              </a:ext>
            </a:extLst>
          </p:cNvPr>
          <p:cNvSpPr>
            <a:spLocks noGrp="1"/>
          </p:cNvSpPr>
          <p:nvPr>
            <p:ph idx="1"/>
          </p:nvPr>
        </p:nvSpPr>
        <p:spPr>
          <a:xfrm>
            <a:off x="228600" y="874031"/>
            <a:ext cx="8686800" cy="5408763"/>
          </a:xfrm>
        </p:spPr>
        <p:txBody>
          <a:bodyPr>
            <a:normAutofit fontScale="92500"/>
          </a:bodyPr>
          <a:lstStyle/>
          <a:p>
            <a:pPr marL="0" indent="0" algn="l">
              <a:buNone/>
            </a:pPr>
            <a:r>
              <a:rPr lang="en" altLang="zh-TW" b="0" i="0" dirty="0">
                <a:effectLst/>
              </a:rPr>
              <a:t>1.LogP (Partition Coefficient): </a:t>
            </a:r>
            <a:r>
              <a:rPr lang="en" altLang="zh-TW" b="0" i="0" dirty="0" err="1">
                <a:effectLst/>
              </a:rPr>
              <a:t>LogP</a:t>
            </a:r>
            <a:r>
              <a:rPr lang="en" altLang="zh-TW" b="0" i="0" dirty="0">
                <a:effectLst/>
              </a:rPr>
              <a:t> stands for logarithm of the   </a:t>
            </a:r>
            <a:br>
              <a:rPr lang="en" altLang="zh-TW" b="0" i="0" dirty="0">
                <a:effectLst/>
              </a:rPr>
            </a:br>
            <a:r>
              <a:rPr lang="en" altLang="zh-TW" b="0" i="0" dirty="0">
                <a:effectLst/>
              </a:rPr>
              <a:t>   partition coefficient. It is a measure of the lipophilicity or </a:t>
            </a:r>
            <a:br>
              <a:rPr lang="en" altLang="zh-TW" b="0" i="0" dirty="0">
                <a:effectLst/>
              </a:rPr>
            </a:br>
            <a:r>
              <a:rPr lang="en" altLang="zh-TW" b="0" i="0" dirty="0">
                <a:effectLst/>
              </a:rPr>
              <a:t>   hydrophobicity of a molecule. </a:t>
            </a:r>
            <a:r>
              <a:rPr lang="en" altLang="zh-TW" b="0" i="0" dirty="0" err="1">
                <a:effectLst/>
              </a:rPr>
              <a:t>LogP</a:t>
            </a:r>
            <a:r>
              <a:rPr lang="en" altLang="zh-TW" b="0" i="0" dirty="0">
                <a:effectLst/>
              </a:rPr>
              <a:t> indicates how a molecule  </a:t>
            </a:r>
            <a:br>
              <a:rPr lang="en" altLang="zh-TW" b="0" i="0" dirty="0">
                <a:effectLst/>
              </a:rPr>
            </a:br>
            <a:r>
              <a:rPr lang="en" altLang="zh-TW" b="0" i="0" dirty="0">
                <a:effectLst/>
              </a:rPr>
              <a:t>   partitions between a nonpolar solvent (usually octanol) and water.</a:t>
            </a:r>
          </a:p>
          <a:p>
            <a:pPr algn="l">
              <a:buFont typeface="+mj-lt"/>
              <a:buAutoNum type="arabicPeriod"/>
            </a:pPr>
            <a:endParaRPr lang="en" altLang="zh-TW" b="0" i="0" dirty="0">
              <a:effectLst/>
            </a:endParaRPr>
          </a:p>
          <a:p>
            <a:pPr marL="0" indent="0" algn="l">
              <a:buNone/>
            </a:pPr>
            <a:endParaRPr lang="en" altLang="zh-TW" dirty="0"/>
          </a:p>
          <a:p>
            <a:pPr marL="0" indent="0" algn="l">
              <a:buNone/>
            </a:pPr>
            <a:endParaRPr lang="en" altLang="zh-TW" b="0" i="0" dirty="0">
              <a:effectLst/>
            </a:endParaRPr>
          </a:p>
          <a:p>
            <a:pPr marL="0" indent="0" algn="l">
              <a:buNone/>
            </a:pPr>
            <a:r>
              <a:rPr lang="en" altLang="zh-TW" b="0" i="0" dirty="0">
                <a:effectLst/>
              </a:rPr>
              <a:t>2.TPSA (Topological Polar Surface Area): TPSA represents the total </a:t>
            </a:r>
            <a:br>
              <a:rPr lang="en" altLang="zh-TW" b="0" i="0" dirty="0">
                <a:effectLst/>
              </a:rPr>
            </a:br>
            <a:r>
              <a:rPr lang="en" altLang="zh-TW" b="0" i="0" dirty="0">
                <a:effectLst/>
              </a:rPr>
              <a:t>   polar surface area of a molecule. It is a measure of the surface </a:t>
            </a:r>
            <a:br>
              <a:rPr lang="en" altLang="zh-TW" b="0" i="0" dirty="0">
                <a:effectLst/>
              </a:rPr>
            </a:br>
            <a:r>
              <a:rPr lang="en" altLang="zh-TW" b="0" i="0" dirty="0">
                <a:effectLst/>
              </a:rPr>
              <a:t>   area of a molecule that is involved in polar interactions, such as </a:t>
            </a:r>
            <a:br>
              <a:rPr lang="en" altLang="zh-TW" b="0" i="0" dirty="0">
                <a:effectLst/>
              </a:rPr>
            </a:br>
            <a:r>
              <a:rPr lang="en" altLang="zh-TW" b="0" i="0" dirty="0">
                <a:effectLst/>
              </a:rPr>
              <a:t>   hydrogen bonding and dipole-dipole interactions. TPSA is </a:t>
            </a:r>
            <a:br>
              <a:rPr lang="en" altLang="zh-TW" b="0" i="0" dirty="0">
                <a:effectLst/>
              </a:rPr>
            </a:br>
            <a:r>
              <a:rPr lang="en" altLang="zh-TW" b="0" i="0" dirty="0">
                <a:effectLst/>
              </a:rPr>
              <a:t>   calculated by summing up the contributions of individual polar   </a:t>
            </a:r>
            <a:br>
              <a:rPr lang="en" altLang="zh-TW" b="0" i="0" dirty="0">
                <a:effectLst/>
              </a:rPr>
            </a:br>
            <a:r>
              <a:rPr lang="en" altLang="zh-TW" b="0" i="0" dirty="0">
                <a:effectLst/>
              </a:rPr>
              <a:t>   atoms and functional groups in the molecule.</a:t>
            </a:r>
            <a:br>
              <a:rPr lang="en" altLang="zh-TW" dirty="0"/>
            </a:br>
            <a:endParaRPr kumimoji="1" lang="zh-TW" altLang="en-US" dirty="0"/>
          </a:p>
        </p:txBody>
      </p:sp>
      <p:sp>
        <p:nvSpPr>
          <p:cNvPr id="4" name="投影片編號版面配置區 3">
            <a:extLst>
              <a:ext uri="{FF2B5EF4-FFF2-40B4-BE49-F238E27FC236}">
                <a16:creationId xmlns:a16="http://schemas.microsoft.com/office/drawing/2014/main" id="{6223485A-C3B0-DFCF-4912-4BB9D5580F48}"/>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pic>
        <p:nvPicPr>
          <p:cNvPr id="9" name="圖片 8">
            <a:extLst>
              <a:ext uri="{FF2B5EF4-FFF2-40B4-BE49-F238E27FC236}">
                <a16:creationId xmlns:a16="http://schemas.microsoft.com/office/drawing/2014/main" id="{A314A77F-D077-D845-162C-D50810987737}"/>
              </a:ext>
            </a:extLst>
          </p:cNvPr>
          <p:cNvPicPr>
            <a:picLocks noChangeAspect="1"/>
          </p:cNvPicPr>
          <p:nvPr/>
        </p:nvPicPr>
        <p:blipFill>
          <a:blip r:embed="rId2"/>
          <a:stretch>
            <a:fillRect/>
          </a:stretch>
        </p:blipFill>
        <p:spPr>
          <a:xfrm>
            <a:off x="1399930" y="2430528"/>
            <a:ext cx="5816600" cy="1282700"/>
          </a:xfrm>
          <a:prstGeom prst="rect">
            <a:avLst/>
          </a:prstGeom>
        </p:spPr>
      </p:pic>
    </p:spTree>
    <p:extLst>
      <p:ext uri="{BB962C8B-B14F-4D97-AF65-F5344CB8AC3E}">
        <p14:creationId xmlns:p14="http://schemas.microsoft.com/office/powerpoint/2010/main" val="568213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765886-4AF8-DB12-8D91-E72C3CD2201E}"/>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D0C7C8A7-8779-2D91-5AC5-4EE9440B2739}"/>
              </a:ext>
            </a:extLst>
          </p:cNvPr>
          <p:cNvSpPr>
            <a:spLocks noGrp="1"/>
          </p:cNvSpPr>
          <p:nvPr>
            <p:ph idx="1"/>
          </p:nvPr>
        </p:nvSpPr>
        <p:spPr/>
        <p:txBody>
          <a:bodyPr/>
          <a:lstStyle/>
          <a:p>
            <a:pPr marL="0" indent="0">
              <a:buNone/>
            </a:pPr>
            <a:r>
              <a:rPr kumimoji="1" lang="en-US" altLang="zh-TW" dirty="0"/>
              <a:t>1.Go to Exercise 2</a:t>
            </a:r>
          </a:p>
          <a:p>
            <a:pPr marL="0" indent="0">
              <a:buNone/>
            </a:pPr>
            <a:r>
              <a:rPr kumimoji="1" lang="en-US" altLang="zh-TW" dirty="0"/>
              <a:t>2.Sbatch </a:t>
            </a:r>
            <a:r>
              <a:rPr kumimoji="1" lang="en-US" altLang="zh-TW" dirty="0" err="1"/>
              <a:t>submit_training.sh</a:t>
            </a:r>
            <a:endParaRPr kumimoji="1" lang="en-US" altLang="zh-TW" dirty="0"/>
          </a:p>
          <a:p>
            <a:pPr marL="0" indent="0">
              <a:buNone/>
            </a:pPr>
            <a:r>
              <a:rPr kumimoji="1" lang="en-US" altLang="zh-TW" dirty="0"/>
              <a:t>3.Training a model to predict molecules property</a:t>
            </a:r>
          </a:p>
        </p:txBody>
      </p:sp>
      <p:sp>
        <p:nvSpPr>
          <p:cNvPr id="4" name="投影片編號版面配置區 3">
            <a:extLst>
              <a:ext uri="{FF2B5EF4-FFF2-40B4-BE49-F238E27FC236}">
                <a16:creationId xmlns:a16="http://schemas.microsoft.com/office/drawing/2014/main" id="{EF4AA963-695B-2FB0-FB60-29843135C441}"/>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pic>
        <p:nvPicPr>
          <p:cNvPr id="15362" name="Picture 2">
            <a:extLst>
              <a:ext uri="{FF2B5EF4-FFF2-40B4-BE49-F238E27FC236}">
                <a16:creationId xmlns:a16="http://schemas.microsoft.com/office/drawing/2014/main" id="{147C36D0-D446-835F-11CE-BD33F00F4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946" y="2624138"/>
            <a:ext cx="6430108" cy="3616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68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D41AA0-20F6-ACBC-2929-763C2EA058AE}"/>
              </a:ext>
            </a:extLst>
          </p:cNvPr>
          <p:cNvSpPr>
            <a:spLocks noGrp="1"/>
          </p:cNvSpPr>
          <p:nvPr>
            <p:ph type="title"/>
          </p:nvPr>
        </p:nvSpPr>
        <p:spPr>
          <a:xfrm>
            <a:off x="2823493" y="0"/>
            <a:ext cx="5675738" cy="651600"/>
          </a:xfrm>
        </p:spPr>
        <p:txBody>
          <a:bodyPr/>
          <a:lstStyle/>
          <a:p>
            <a:r>
              <a:rPr kumimoji="1" lang="en-US" altLang="zh-TW" dirty="0"/>
              <a:t>Details about training model</a:t>
            </a:r>
            <a:endParaRPr kumimoji="1" lang="zh-TW" altLang="en-US" dirty="0"/>
          </a:p>
        </p:txBody>
      </p:sp>
      <p:sp>
        <p:nvSpPr>
          <p:cNvPr id="3" name="內容版面配置區 2">
            <a:extLst>
              <a:ext uri="{FF2B5EF4-FFF2-40B4-BE49-F238E27FC236}">
                <a16:creationId xmlns:a16="http://schemas.microsoft.com/office/drawing/2014/main" id="{D4D8FE04-A2E5-67B3-59D4-7B9B6814847C}"/>
              </a:ext>
            </a:extLst>
          </p:cNvPr>
          <p:cNvSpPr>
            <a:spLocks noGrp="1"/>
          </p:cNvSpPr>
          <p:nvPr>
            <p:ph idx="1"/>
          </p:nvPr>
        </p:nvSpPr>
        <p:spPr/>
        <p:txBody>
          <a:bodyPr>
            <a:normAutofit/>
          </a:bodyPr>
          <a:lstStyle/>
          <a:p>
            <a:pPr marL="0" indent="0">
              <a:buNone/>
            </a:pPr>
            <a:r>
              <a:rPr lang="en" altLang="zh-TW" b="1" i="0" dirty="0">
                <a:solidFill>
                  <a:srgbClr val="292929"/>
                </a:solidFill>
                <a:effectLst/>
                <a:latin typeface="+mn-lt"/>
              </a:rPr>
              <a:t>Dataset size = Iteration * </a:t>
            </a:r>
            <a:r>
              <a:rPr lang="en" altLang="zh-TW" b="1" i="0" dirty="0">
                <a:solidFill>
                  <a:srgbClr val="FF0000"/>
                </a:solidFill>
                <a:effectLst/>
                <a:latin typeface="+mn-lt"/>
              </a:rPr>
              <a:t>Batch size </a:t>
            </a:r>
            <a:r>
              <a:rPr lang="zh-TW" altLang="en" b="1" i="0" dirty="0">
                <a:solidFill>
                  <a:srgbClr val="292929"/>
                </a:solidFill>
                <a:effectLst/>
                <a:latin typeface="+mn-lt"/>
              </a:rPr>
              <a:t>（</a:t>
            </a:r>
            <a:r>
              <a:rPr lang="en" altLang="zh-TW" b="1" i="0" dirty="0">
                <a:solidFill>
                  <a:srgbClr val="292929"/>
                </a:solidFill>
                <a:effectLst/>
                <a:latin typeface="+mn-lt"/>
              </a:rPr>
              <a:t>1 Epoch</a:t>
            </a:r>
            <a:r>
              <a:rPr lang="zh-TW" altLang="en" b="1" i="0" dirty="0">
                <a:solidFill>
                  <a:srgbClr val="292929"/>
                </a:solidFill>
                <a:effectLst/>
                <a:latin typeface="+mn-lt"/>
              </a:rPr>
              <a:t>）</a:t>
            </a:r>
            <a:r>
              <a:rPr lang="en" altLang="zh-TW" b="1" i="0" dirty="0">
                <a:solidFill>
                  <a:srgbClr val="292929"/>
                </a:solidFill>
                <a:effectLst/>
                <a:latin typeface="+mn-lt"/>
              </a:rPr>
              <a:t>Iteration = </a:t>
            </a:r>
            <a:r>
              <a:rPr lang="zh-TW" altLang="en" b="1" i="0" dirty="0">
                <a:solidFill>
                  <a:srgbClr val="292929"/>
                </a:solidFill>
                <a:effectLst/>
                <a:latin typeface="+mn-lt"/>
              </a:rPr>
              <a:t>（</a:t>
            </a:r>
            <a:r>
              <a:rPr lang="en" altLang="zh-TW" b="1" i="0" dirty="0">
                <a:solidFill>
                  <a:srgbClr val="292929"/>
                </a:solidFill>
                <a:effectLst/>
                <a:latin typeface="+mn-lt"/>
              </a:rPr>
              <a:t>Data set size / </a:t>
            </a:r>
            <a:r>
              <a:rPr lang="en" altLang="zh-TW" b="1" i="0" dirty="0">
                <a:solidFill>
                  <a:srgbClr val="FF0000"/>
                </a:solidFill>
                <a:effectLst/>
                <a:latin typeface="+mn-lt"/>
              </a:rPr>
              <a:t>Batch size</a:t>
            </a:r>
            <a:r>
              <a:rPr lang="zh-TW" altLang="en" b="1" i="0" dirty="0">
                <a:solidFill>
                  <a:srgbClr val="292929"/>
                </a:solidFill>
                <a:effectLst/>
                <a:latin typeface="+mn-lt"/>
              </a:rPr>
              <a:t>）* </a:t>
            </a:r>
            <a:r>
              <a:rPr lang="en" altLang="zh-TW" b="1" i="0" dirty="0">
                <a:solidFill>
                  <a:srgbClr val="292929"/>
                </a:solidFill>
                <a:effectLst/>
                <a:latin typeface="+mn-lt"/>
              </a:rPr>
              <a:t>Epoch</a:t>
            </a:r>
            <a:endParaRPr lang="en" altLang="zh-TW" b="1" i="1" dirty="0">
              <a:solidFill>
                <a:srgbClr val="292929"/>
              </a:solidFill>
              <a:effectLst/>
              <a:latin typeface="+mn-lt"/>
            </a:endParaRPr>
          </a:p>
          <a:p>
            <a:endParaRPr lang="en" altLang="zh-TW" b="0" i="1" dirty="0">
              <a:solidFill>
                <a:srgbClr val="292929"/>
              </a:solidFill>
              <a:effectLst/>
              <a:latin typeface="+mn-lt"/>
            </a:endParaRPr>
          </a:p>
        </p:txBody>
      </p:sp>
      <p:sp>
        <p:nvSpPr>
          <p:cNvPr id="4" name="投影片編號版面配置區 3">
            <a:extLst>
              <a:ext uri="{FF2B5EF4-FFF2-40B4-BE49-F238E27FC236}">
                <a16:creationId xmlns:a16="http://schemas.microsoft.com/office/drawing/2014/main" id="{1AA701D6-2370-FB37-DACA-3C250A2E1AB7}"/>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pic>
        <p:nvPicPr>
          <p:cNvPr id="14338" name="Picture 2" descr="epoch batch size">
            <a:extLst>
              <a:ext uri="{FF2B5EF4-FFF2-40B4-BE49-F238E27FC236}">
                <a16:creationId xmlns:a16="http://schemas.microsoft.com/office/drawing/2014/main" id="{D5C0C9E9-AF35-8F50-3644-B1444BF78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765" y="2451415"/>
            <a:ext cx="4770315" cy="352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584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FABA78-F9F6-6620-1BB8-F1D42BC977BF}"/>
              </a:ext>
            </a:extLst>
          </p:cNvPr>
          <p:cNvSpPr>
            <a:spLocks noGrp="1"/>
          </p:cNvSpPr>
          <p:nvPr>
            <p:ph type="title"/>
          </p:nvPr>
        </p:nvSpPr>
        <p:spPr>
          <a:xfrm>
            <a:off x="2706262" y="0"/>
            <a:ext cx="7164568" cy="651600"/>
          </a:xfrm>
        </p:spPr>
        <p:txBody>
          <a:bodyPr/>
          <a:lstStyle/>
          <a:p>
            <a:r>
              <a:rPr kumimoji="1" lang="en-US" altLang="zh-TW" sz="2400" dirty="0"/>
              <a:t>How batch size effect gradient descent</a:t>
            </a:r>
            <a:endParaRPr kumimoji="1" lang="zh-TW" altLang="en-US" sz="2400" dirty="0"/>
          </a:p>
        </p:txBody>
      </p:sp>
      <p:sp>
        <p:nvSpPr>
          <p:cNvPr id="4" name="投影片編號版面配置區 3">
            <a:extLst>
              <a:ext uri="{FF2B5EF4-FFF2-40B4-BE49-F238E27FC236}">
                <a16:creationId xmlns:a16="http://schemas.microsoft.com/office/drawing/2014/main" id="{FEEEDD4A-F3D0-5916-0A87-5AFD02836EA8}"/>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pic>
        <p:nvPicPr>
          <p:cNvPr id="16388" name="Picture 4">
            <a:extLst>
              <a:ext uri="{FF2B5EF4-FFF2-40B4-BE49-F238E27FC236}">
                <a16:creationId xmlns:a16="http://schemas.microsoft.com/office/drawing/2014/main" id="{590A4956-884E-BA7A-DDF6-60DF25CEB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8" y="1292400"/>
            <a:ext cx="4462132" cy="42732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E8B3D94-249D-170E-04CF-58433FAC855E}"/>
              </a:ext>
            </a:extLst>
          </p:cNvPr>
          <p:cNvSpPr txBox="1"/>
          <p:nvPr/>
        </p:nvSpPr>
        <p:spPr>
          <a:xfrm>
            <a:off x="1365737" y="5948440"/>
            <a:ext cx="1832553" cy="369332"/>
          </a:xfrm>
          <a:prstGeom prst="rect">
            <a:avLst/>
          </a:prstGeom>
          <a:noFill/>
        </p:spPr>
        <p:txBody>
          <a:bodyPr wrap="none" rtlCol="0">
            <a:spAutoFit/>
          </a:bodyPr>
          <a:lstStyle/>
          <a:p>
            <a:r>
              <a:rPr kumimoji="1" lang="en-US" altLang="zh-TW" dirty="0"/>
              <a:t>Batch size = 10 </a:t>
            </a:r>
            <a:endParaRPr kumimoji="1" lang="zh-TW" altLang="en-US" dirty="0"/>
          </a:p>
        </p:txBody>
      </p:sp>
      <p:pic>
        <p:nvPicPr>
          <p:cNvPr id="16390" name="Picture 6">
            <a:extLst>
              <a:ext uri="{FF2B5EF4-FFF2-40B4-BE49-F238E27FC236}">
                <a16:creationId xmlns:a16="http://schemas.microsoft.com/office/drawing/2014/main" id="{9ECBD8C8-E7AF-A66C-BA2D-8D4383A8E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2400"/>
            <a:ext cx="4462131" cy="42732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996A948E-3D61-21BF-0CA6-B99DD7000ABE}"/>
              </a:ext>
            </a:extLst>
          </p:cNvPr>
          <p:cNvSpPr txBox="1"/>
          <p:nvPr/>
        </p:nvSpPr>
        <p:spPr>
          <a:xfrm>
            <a:off x="5849814" y="5948440"/>
            <a:ext cx="1704313" cy="369332"/>
          </a:xfrm>
          <a:prstGeom prst="rect">
            <a:avLst/>
          </a:prstGeom>
          <a:noFill/>
        </p:spPr>
        <p:txBody>
          <a:bodyPr wrap="none" rtlCol="0">
            <a:spAutoFit/>
          </a:bodyPr>
          <a:lstStyle/>
          <a:p>
            <a:r>
              <a:rPr kumimoji="1" lang="en-US" altLang="zh-TW" dirty="0"/>
              <a:t>Batch size = 1 </a:t>
            </a:r>
            <a:endParaRPr kumimoji="1" lang="zh-TW" altLang="en-US" dirty="0"/>
          </a:p>
        </p:txBody>
      </p:sp>
      <p:sp>
        <p:nvSpPr>
          <p:cNvPr id="8" name="文字方塊 7">
            <a:extLst>
              <a:ext uri="{FF2B5EF4-FFF2-40B4-BE49-F238E27FC236}">
                <a16:creationId xmlns:a16="http://schemas.microsoft.com/office/drawing/2014/main" id="{A0E62DCE-FBD8-0BD8-0505-D0FDDA529B48}"/>
              </a:ext>
            </a:extLst>
          </p:cNvPr>
          <p:cNvSpPr txBox="1"/>
          <p:nvPr/>
        </p:nvSpPr>
        <p:spPr>
          <a:xfrm>
            <a:off x="3493477" y="6432391"/>
            <a:ext cx="1359668" cy="253916"/>
          </a:xfrm>
          <a:prstGeom prst="rect">
            <a:avLst/>
          </a:prstGeom>
          <a:noFill/>
        </p:spPr>
        <p:txBody>
          <a:bodyPr wrap="none" rtlCol="0">
            <a:spAutoFit/>
          </a:bodyPr>
          <a:lstStyle/>
          <a:p>
            <a:r>
              <a:rPr kumimoji="1" lang="en" altLang="zh-TW" sz="1050" dirty="0"/>
              <a:t>https://</a:t>
            </a:r>
            <a:r>
              <a:rPr kumimoji="1" lang="en" altLang="zh-TW" sz="1050" dirty="0" err="1"/>
              <a:t>medium.com</a:t>
            </a:r>
            <a:endParaRPr kumimoji="1" lang="zh-TW" altLang="en-US" sz="1050" dirty="0"/>
          </a:p>
        </p:txBody>
      </p:sp>
    </p:spTree>
    <p:extLst>
      <p:ext uri="{BB962C8B-B14F-4D97-AF65-F5344CB8AC3E}">
        <p14:creationId xmlns:p14="http://schemas.microsoft.com/office/powerpoint/2010/main" val="1569882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72FE14-806D-2F07-B99E-4606AA047DE5}"/>
              </a:ext>
            </a:extLst>
          </p:cNvPr>
          <p:cNvSpPr>
            <a:spLocks noGrp="1"/>
          </p:cNvSpPr>
          <p:nvPr>
            <p:ph type="title"/>
          </p:nvPr>
        </p:nvSpPr>
        <p:spPr>
          <a:xfrm>
            <a:off x="2917278" y="116149"/>
            <a:ext cx="5646430" cy="651600"/>
          </a:xfrm>
        </p:spPr>
        <p:txBody>
          <a:bodyPr/>
          <a:lstStyle/>
          <a:p>
            <a:r>
              <a:rPr kumimoji="1" lang="en-US" altLang="zh-TW" dirty="0"/>
              <a:t>Is larger batch size always perform well?</a:t>
            </a:r>
            <a:endParaRPr kumimoji="1" lang="zh-TW" altLang="en-US" dirty="0"/>
          </a:p>
        </p:txBody>
      </p:sp>
      <p:sp>
        <p:nvSpPr>
          <p:cNvPr id="3" name="內容版面配置區 2">
            <a:extLst>
              <a:ext uri="{FF2B5EF4-FFF2-40B4-BE49-F238E27FC236}">
                <a16:creationId xmlns:a16="http://schemas.microsoft.com/office/drawing/2014/main" id="{413161C5-226F-4093-F548-96DA4F5F047B}"/>
              </a:ext>
            </a:extLst>
          </p:cNvPr>
          <p:cNvSpPr>
            <a:spLocks noGrp="1"/>
          </p:cNvSpPr>
          <p:nvPr>
            <p:ph idx="1"/>
          </p:nvPr>
        </p:nvSpPr>
        <p:spPr>
          <a:xfrm>
            <a:off x="457200" y="1152375"/>
            <a:ext cx="8229600" cy="5408763"/>
          </a:xfrm>
        </p:spPr>
        <p:txBody>
          <a:bodyPr/>
          <a:lstStyle/>
          <a:p>
            <a:r>
              <a:rPr lang="en" altLang="zh-TW" dirty="0">
                <a:latin typeface="+mn-lt"/>
              </a:rPr>
              <a:t>L</a:t>
            </a:r>
            <a:r>
              <a:rPr lang="en" altLang="zh-TW" b="0" i="0" dirty="0">
                <a:effectLst/>
                <a:latin typeface="+mn-lt"/>
              </a:rPr>
              <a:t>arge batch size</a:t>
            </a:r>
            <a:r>
              <a:rPr lang="zh-TW" altLang="en-US" b="0" i="0" dirty="0">
                <a:effectLst/>
                <a:latin typeface="+mn-lt"/>
              </a:rPr>
              <a:t> </a:t>
            </a:r>
            <a:r>
              <a:rPr lang="en" altLang="zh-TW" dirty="0"/>
              <a:t>Advantages</a:t>
            </a:r>
            <a:r>
              <a:rPr lang="zh-TW" altLang="en-US" dirty="0"/>
              <a:t> </a:t>
            </a:r>
            <a:r>
              <a:rPr lang="en-US" altLang="zh-TW" dirty="0"/>
              <a:t>: </a:t>
            </a:r>
            <a:r>
              <a:rPr lang="en" altLang="zh-TW" b="0" i="0" dirty="0">
                <a:effectLst/>
                <a:latin typeface="+mn-lt"/>
              </a:rPr>
              <a:t>provide smoother and more stable gradients, which can facilitate convergence.</a:t>
            </a:r>
            <a:br>
              <a:rPr lang="en" altLang="zh-TW" b="0" i="0" dirty="0">
                <a:effectLst/>
                <a:latin typeface="+mn-lt"/>
              </a:rPr>
            </a:br>
            <a:r>
              <a:rPr lang="en" altLang="zh-TW" b="0" i="0" dirty="0">
                <a:effectLst/>
                <a:latin typeface="+mn-lt"/>
              </a:rPr>
              <a:t>Large batch size </a:t>
            </a:r>
          </a:p>
          <a:p>
            <a:r>
              <a:rPr lang="en" altLang="zh-TW" dirty="0"/>
              <a:t>Disadvantages</a:t>
            </a:r>
            <a:r>
              <a:rPr lang="en" altLang="zh-TW" b="0" i="0" dirty="0">
                <a:effectLst/>
                <a:latin typeface="+mn-lt"/>
              </a:rPr>
              <a:t>: Reduce the randomness in each iteration during training, which can affect the model's generalization ability.</a:t>
            </a:r>
          </a:p>
        </p:txBody>
      </p:sp>
      <p:sp>
        <p:nvSpPr>
          <p:cNvPr id="4" name="投影片編號版面配置區 3">
            <a:extLst>
              <a:ext uri="{FF2B5EF4-FFF2-40B4-BE49-F238E27FC236}">
                <a16:creationId xmlns:a16="http://schemas.microsoft.com/office/drawing/2014/main" id="{4E635E61-1C04-0280-9944-6165F1957068}"/>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pic>
        <p:nvPicPr>
          <p:cNvPr id="17410" name="Picture 2" descr="Line Plots of Classification Accuracy on Train and Test Datasets With Different Batch Sizes">
            <a:extLst>
              <a:ext uri="{FF2B5EF4-FFF2-40B4-BE49-F238E27FC236}">
                <a16:creationId xmlns:a16="http://schemas.microsoft.com/office/drawing/2014/main" id="{26034054-703F-F47D-BF68-8E004B7536A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835"/>
          <a:stretch/>
        </p:blipFill>
        <p:spPr bwMode="auto">
          <a:xfrm>
            <a:off x="3686909" y="3278677"/>
            <a:ext cx="5292969" cy="357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822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r>
              <a:rPr lang="en-US" dirty="0"/>
              <a:t>Basis sets</a:t>
            </a:r>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3" name="Picture 2">
            <a:extLst>
              <a:ext uri="{FF2B5EF4-FFF2-40B4-BE49-F238E27FC236}">
                <a16:creationId xmlns:a16="http://schemas.microsoft.com/office/drawing/2014/main" id="{86910F22-9B1E-8329-B50C-CEB26859089C}"/>
              </a:ext>
            </a:extLst>
          </p:cNvPr>
          <p:cNvPicPr>
            <a:picLocks noChangeAspect="1"/>
          </p:cNvPicPr>
          <p:nvPr/>
        </p:nvPicPr>
        <p:blipFill>
          <a:blip r:embed="rId2"/>
          <a:stretch>
            <a:fillRect/>
          </a:stretch>
        </p:blipFill>
        <p:spPr>
          <a:xfrm>
            <a:off x="996802" y="847352"/>
            <a:ext cx="7150395" cy="5713786"/>
          </a:xfrm>
          <a:prstGeom prst="rect">
            <a:avLst/>
          </a:prstGeom>
        </p:spPr>
      </p:pic>
    </p:spTree>
    <p:extLst>
      <p:ext uri="{BB962C8B-B14F-4D97-AF65-F5344CB8AC3E}">
        <p14:creationId xmlns:p14="http://schemas.microsoft.com/office/powerpoint/2010/main" val="1328637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C979FA-E0FA-64CE-6C2E-EC9ED848AD4D}"/>
              </a:ext>
            </a:extLst>
          </p:cNvPr>
          <p:cNvSpPr>
            <a:spLocks noGrp="1"/>
          </p:cNvSpPr>
          <p:nvPr>
            <p:ph type="title"/>
          </p:nvPr>
        </p:nvSpPr>
        <p:spPr>
          <a:xfrm>
            <a:off x="2817630" y="0"/>
            <a:ext cx="6326370" cy="651600"/>
          </a:xfrm>
        </p:spPr>
        <p:txBody>
          <a:bodyPr/>
          <a:lstStyle/>
          <a:p>
            <a:r>
              <a:rPr kumimoji="1" lang="en-US" altLang="zh-TW" dirty="0"/>
              <a:t>Loss Function</a:t>
            </a:r>
            <a:endParaRPr kumimoji="1" lang="zh-TW" altLang="en-US" dirty="0"/>
          </a:p>
        </p:txBody>
      </p:sp>
      <p:sp>
        <p:nvSpPr>
          <p:cNvPr id="4" name="投影片編號版面配置區 3">
            <a:extLst>
              <a:ext uri="{FF2B5EF4-FFF2-40B4-BE49-F238E27FC236}">
                <a16:creationId xmlns:a16="http://schemas.microsoft.com/office/drawing/2014/main" id="{C4106007-84EE-DEEF-4AEC-25C81608ACCB}"/>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p:pic>
        <p:nvPicPr>
          <p:cNvPr id="18434" name="Picture 2">
            <a:extLst>
              <a:ext uri="{FF2B5EF4-FFF2-40B4-BE49-F238E27FC236}">
                <a16:creationId xmlns:a16="http://schemas.microsoft.com/office/drawing/2014/main" id="{764178FC-86E1-C543-48D3-E8D4969B3F2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16720" y="1390154"/>
            <a:ext cx="5710559" cy="2512646"/>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81AA0748-1BB0-837A-6A7D-BDC159C14360}"/>
              </a:ext>
            </a:extLst>
          </p:cNvPr>
          <p:cNvSpPr txBox="1"/>
          <p:nvPr/>
        </p:nvSpPr>
        <p:spPr>
          <a:xfrm>
            <a:off x="5480538" y="586154"/>
            <a:ext cx="184731" cy="369332"/>
          </a:xfrm>
          <a:prstGeom prst="rect">
            <a:avLst/>
          </a:prstGeom>
          <a:noFill/>
        </p:spPr>
        <p:txBody>
          <a:bodyPr wrap="none" rtlCol="0">
            <a:spAutoFit/>
          </a:bodyPr>
          <a:lstStyle/>
          <a:p>
            <a:endParaRPr kumimoji="1" lang="zh-TW" altLang="en-US"/>
          </a:p>
        </p:txBody>
      </p:sp>
      <p:sp>
        <p:nvSpPr>
          <p:cNvPr id="6" name="文字方塊 5">
            <a:extLst>
              <a:ext uri="{FF2B5EF4-FFF2-40B4-BE49-F238E27FC236}">
                <a16:creationId xmlns:a16="http://schemas.microsoft.com/office/drawing/2014/main" id="{806EA3A4-377E-F5C8-FF13-5139B998C5BB}"/>
              </a:ext>
            </a:extLst>
          </p:cNvPr>
          <p:cNvSpPr txBox="1"/>
          <p:nvPr/>
        </p:nvSpPr>
        <p:spPr>
          <a:xfrm>
            <a:off x="556846" y="911954"/>
            <a:ext cx="2906565" cy="461665"/>
          </a:xfrm>
          <a:prstGeom prst="rect">
            <a:avLst/>
          </a:prstGeom>
          <a:noFill/>
        </p:spPr>
        <p:txBody>
          <a:bodyPr wrap="none" rtlCol="0">
            <a:spAutoFit/>
          </a:bodyPr>
          <a:lstStyle/>
          <a:p>
            <a:r>
              <a:rPr kumimoji="1" lang="en-US" altLang="zh-TW" sz="2400" dirty="0"/>
              <a:t>For regression case</a:t>
            </a:r>
            <a:endParaRPr kumimoji="1" lang="zh-TW" altLang="en-US" sz="2400" dirty="0"/>
          </a:p>
        </p:txBody>
      </p:sp>
      <p:sp>
        <p:nvSpPr>
          <p:cNvPr id="7" name="文字方塊 6">
            <a:extLst>
              <a:ext uri="{FF2B5EF4-FFF2-40B4-BE49-F238E27FC236}">
                <a16:creationId xmlns:a16="http://schemas.microsoft.com/office/drawing/2014/main" id="{F5027F25-2EDB-B353-DEB6-56FFB78E060D}"/>
              </a:ext>
            </a:extLst>
          </p:cNvPr>
          <p:cNvSpPr txBox="1"/>
          <p:nvPr/>
        </p:nvSpPr>
        <p:spPr>
          <a:xfrm>
            <a:off x="556846" y="3979985"/>
            <a:ext cx="3214341" cy="461665"/>
          </a:xfrm>
          <a:prstGeom prst="rect">
            <a:avLst/>
          </a:prstGeom>
          <a:noFill/>
        </p:spPr>
        <p:txBody>
          <a:bodyPr wrap="none" rtlCol="0">
            <a:spAutoFit/>
          </a:bodyPr>
          <a:lstStyle/>
          <a:p>
            <a:r>
              <a:rPr kumimoji="1" lang="en-US" altLang="zh-TW" sz="2400" dirty="0"/>
              <a:t>For classification case</a:t>
            </a:r>
            <a:endParaRPr kumimoji="1" lang="zh-TW" altLang="en-US" sz="2400" dirty="0"/>
          </a:p>
        </p:txBody>
      </p:sp>
      <p:pic>
        <p:nvPicPr>
          <p:cNvPr id="18436" name="Picture 4">
            <a:extLst>
              <a:ext uri="{FF2B5EF4-FFF2-40B4-BE49-F238E27FC236}">
                <a16:creationId xmlns:a16="http://schemas.microsoft.com/office/drawing/2014/main" id="{BA6C8485-CC36-2223-2B3B-C7C06311B43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8782" t="35185" r="20256" b="19631"/>
          <a:stretch/>
        </p:blipFill>
        <p:spPr bwMode="auto">
          <a:xfrm>
            <a:off x="2235292" y="4520231"/>
            <a:ext cx="3745523" cy="175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85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36269-7EC4-A380-F982-7154CD515484}"/>
              </a:ext>
            </a:extLst>
          </p:cNvPr>
          <p:cNvSpPr>
            <a:spLocks noGrp="1"/>
          </p:cNvSpPr>
          <p:nvPr>
            <p:ph type="title"/>
          </p:nvPr>
        </p:nvSpPr>
        <p:spPr/>
        <p:txBody>
          <a:bodyPr/>
          <a:lstStyle/>
          <a:p>
            <a:r>
              <a:rPr kumimoji="1" lang="en-US" altLang="zh-TW" dirty="0"/>
              <a:t>Parity plot</a:t>
            </a:r>
            <a:endParaRPr kumimoji="1" lang="zh-TW" altLang="en-US" dirty="0"/>
          </a:p>
        </p:txBody>
      </p:sp>
      <p:sp>
        <p:nvSpPr>
          <p:cNvPr id="3" name="內容版面配置區 2">
            <a:extLst>
              <a:ext uri="{FF2B5EF4-FFF2-40B4-BE49-F238E27FC236}">
                <a16:creationId xmlns:a16="http://schemas.microsoft.com/office/drawing/2014/main" id="{C6D67F83-D0BE-9959-B19E-6DBD5188C3E4}"/>
              </a:ext>
            </a:extLst>
          </p:cNvPr>
          <p:cNvSpPr>
            <a:spLocks noGrp="1"/>
          </p:cNvSpPr>
          <p:nvPr>
            <p:ph idx="1"/>
          </p:nvPr>
        </p:nvSpPr>
        <p:spPr/>
        <p:txBody>
          <a:bodyPr/>
          <a:lstStyle/>
          <a:p>
            <a:pPr algn="l"/>
            <a:r>
              <a:rPr lang="en" altLang="zh-TW" b="0" i="0" dirty="0">
                <a:solidFill>
                  <a:srgbClr val="202122"/>
                </a:solidFill>
                <a:effectLst/>
                <a:latin typeface="Arial" panose="020B0604020202020204" pitchFamily="34" charset="0"/>
              </a:rPr>
              <a:t>A </a:t>
            </a:r>
            <a:r>
              <a:rPr lang="en" altLang="zh-TW" b="1" i="0" dirty="0">
                <a:solidFill>
                  <a:srgbClr val="202122"/>
                </a:solidFill>
                <a:effectLst/>
                <a:latin typeface="Arial" panose="020B0604020202020204" pitchFamily="34" charset="0"/>
              </a:rPr>
              <a:t>parity plot</a:t>
            </a:r>
            <a:r>
              <a:rPr lang="en" altLang="zh-TW" b="0" i="0" dirty="0">
                <a:solidFill>
                  <a:srgbClr val="202122"/>
                </a:solidFill>
                <a:effectLst/>
                <a:latin typeface="Arial" panose="020B0604020202020204" pitchFamily="34" charset="0"/>
              </a:rPr>
              <a:t> is a </a:t>
            </a:r>
            <a:r>
              <a:rPr lang="en" altLang="zh-TW" b="0" i="0" u="none" strike="noStrike" dirty="0">
                <a:solidFill>
                  <a:srgbClr val="3366CC"/>
                </a:solidFill>
                <a:effectLst/>
                <a:latin typeface="Arial" panose="020B0604020202020204" pitchFamily="34" charset="0"/>
                <a:hlinkClick r:id="rId2" tooltip="Scatterplot"/>
              </a:rPr>
              <a:t>scatterplot</a:t>
            </a:r>
            <a:r>
              <a:rPr lang="en" altLang="zh-TW" b="0" i="0" dirty="0">
                <a:solidFill>
                  <a:srgbClr val="202122"/>
                </a:solidFill>
                <a:effectLst/>
                <a:latin typeface="Arial" panose="020B0604020202020204" pitchFamily="34" charset="0"/>
              </a:rPr>
              <a:t> that compares a set of results from a training model against ground truth data. Each point has coordinates (</a:t>
            </a:r>
            <a:r>
              <a:rPr lang="en" altLang="zh-TW" b="0" i="1" dirty="0">
                <a:solidFill>
                  <a:srgbClr val="202122"/>
                </a:solidFill>
                <a:effectLst/>
                <a:latin typeface="Arial" panose="020B0604020202020204" pitchFamily="34" charset="0"/>
              </a:rPr>
              <a:t>x</a:t>
            </a:r>
            <a:r>
              <a:rPr lang="en" altLang="zh-TW" b="0" i="0" dirty="0">
                <a:solidFill>
                  <a:srgbClr val="202122"/>
                </a:solidFill>
                <a:effectLst/>
                <a:latin typeface="Arial" panose="020B0604020202020204" pitchFamily="34" charset="0"/>
              </a:rPr>
              <a:t>, </a:t>
            </a:r>
            <a:r>
              <a:rPr lang="en" altLang="zh-TW" b="0" i="1" dirty="0">
                <a:solidFill>
                  <a:srgbClr val="202122"/>
                </a:solidFill>
                <a:effectLst/>
                <a:latin typeface="Arial" panose="020B0604020202020204" pitchFamily="34" charset="0"/>
              </a:rPr>
              <a:t>y</a:t>
            </a:r>
            <a:r>
              <a:rPr lang="en" altLang="zh-TW" b="0" i="0" dirty="0">
                <a:solidFill>
                  <a:srgbClr val="202122"/>
                </a:solidFill>
                <a:effectLst/>
                <a:latin typeface="Arial" panose="020B0604020202020204" pitchFamily="34" charset="0"/>
              </a:rPr>
              <a:t>), where </a:t>
            </a:r>
            <a:r>
              <a:rPr lang="en" altLang="zh-TW" b="0" i="1" dirty="0">
                <a:solidFill>
                  <a:srgbClr val="202122"/>
                </a:solidFill>
                <a:effectLst/>
                <a:latin typeface="Arial" panose="020B0604020202020204" pitchFamily="34" charset="0"/>
              </a:rPr>
              <a:t>x</a:t>
            </a:r>
            <a:r>
              <a:rPr lang="en" altLang="zh-TW" b="0" i="0" dirty="0">
                <a:solidFill>
                  <a:srgbClr val="202122"/>
                </a:solidFill>
                <a:effectLst/>
                <a:latin typeface="Arial" panose="020B0604020202020204" pitchFamily="34" charset="0"/>
              </a:rPr>
              <a:t> is a true value and </a:t>
            </a:r>
            <a:r>
              <a:rPr lang="en" altLang="zh-TW" b="0" i="1" dirty="0">
                <a:solidFill>
                  <a:srgbClr val="202122"/>
                </a:solidFill>
                <a:effectLst/>
                <a:latin typeface="Arial" panose="020B0604020202020204" pitchFamily="34" charset="0"/>
              </a:rPr>
              <a:t>y</a:t>
            </a:r>
            <a:r>
              <a:rPr lang="en" altLang="zh-TW" b="0" i="0" dirty="0">
                <a:solidFill>
                  <a:srgbClr val="202122"/>
                </a:solidFill>
                <a:effectLst/>
                <a:latin typeface="Arial" panose="020B0604020202020204" pitchFamily="34" charset="0"/>
              </a:rPr>
              <a:t> is the corresponding value from the model.</a:t>
            </a:r>
          </a:p>
          <a:p>
            <a:pPr marL="0" indent="0">
              <a:buNone/>
            </a:pPr>
            <a:br>
              <a:rPr lang="en" altLang="zh-TW" dirty="0"/>
            </a:br>
            <a:endParaRPr kumimoji="1" lang="zh-TW" altLang="en-US" dirty="0"/>
          </a:p>
        </p:txBody>
      </p:sp>
      <p:sp>
        <p:nvSpPr>
          <p:cNvPr id="4" name="投影片編號版面配置區 3">
            <a:extLst>
              <a:ext uri="{FF2B5EF4-FFF2-40B4-BE49-F238E27FC236}">
                <a16:creationId xmlns:a16="http://schemas.microsoft.com/office/drawing/2014/main" id="{AB03FC9F-DFA3-06D2-799A-7812F2EF3BD6}"/>
              </a:ext>
            </a:extLst>
          </p:cNvPr>
          <p:cNvSpPr>
            <a:spLocks noGrp="1"/>
          </p:cNvSpPr>
          <p:nvPr>
            <p:ph type="sldNum" sz="quarter" idx="12"/>
          </p:nvPr>
        </p:nvSpPr>
        <p:spPr/>
        <p:txBody>
          <a:bodyPr/>
          <a:lstStyle/>
          <a:p>
            <a:fld id="{E1EB6482-E8AD-494A-B82D-562298BE05A7}" type="slidenum">
              <a:rPr lang="zh-TW" altLang="en-US" smtClean="0"/>
              <a:pPr/>
              <a:t>51</a:t>
            </a:fld>
            <a:endParaRPr lang="zh-TW" altLang="en-US"/>
          </a:p>
        </p:txBody>
      </p:sp>
      <p:pic>
        <p:nvPicPr>
          <p:cNvPr id="20482" name="Picture 2" descr="Parity plot showing the distribution of experimental vs predicted values of percentage removal of chromium (VI) Table 4. Regression coefficient of full polynomial model. ( * significant&lt;0.05) ">
            <a:extLst>
              <a:ext uri="{FF2B5EF4-FFF2-40B4-BE49-F238E27FC236}">
                <a16:creationId xmlns:a16="http://schemas.microsoft.com/office/drawing/2014/main" id="{96B241D5-3073-D5DB-4239-A6FF1155BA5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82616" y="2638079"/>
            <a:ext cx="5978768" cy="3650577"/>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D36931E0-4F9D-5D98-0FDA-1C534B442F54}"/>
              </a:ext>
            </a:extLst>
          </p:cNvPr>
          <p:cNvPicPr>
            <a:picLocks noChangeAspect="1"/>
          </p:cNvPicPr>
          <p:nvPr/>
        </p:nvPicPr>
        <p:blipFill>
          <a:blip r:embed="rId5"/>
          <a:stretch>
            <a:fillRect/>
          </a:stretch>
        </p:blipFill>
        <p:spPr>
          <a:xfrm>
            <a:off x="4376127" y="4463367"/>
            <a:ext cx="1587500" cy="635000"/>
          </a:xfrm>
          <a:prstGeom prst="rect">
            <a:avLst/>
          </a:prstGeom>
        </p:spPr>
      </p:pic>
    </p:spTree>
    <p:extLst>
      <p:ext uri="{BB962C8B-B14F-4D97-AF65-F5344CB8AC3E}">
        <p14:creationId xmlns:p14="http://schemas.microsoft.com/office/powerpoint/2010/main" val="455149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36AA2B-C40C-BE35-E02B-6A8C62E9FD16}"/>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D5F79778-34CA-E28C-6A85-557FB73CC268}"/>
              </a:ext>
            </a:extLst>
          </p:cNvPr>
          <p:cNvSpPr>
            <a:spLocks noGrp="1"/>
          </p:cNvSpPr>
          <p:nvPr>
            <p:ph idx="1"/>
          </p:nvPr>
        </p:nvSpPr>
        <p:spPr/>
        <p:txBody>
          <a:bodyPr/>
          <a:lstStyle/>
          <a:p>
            <a:r>
              <a:rPr kumimoji="1" lang="en-US" altLang="zh-TW" dirty="0"/>
              <a:t>Go to Exercise 3</a:t>
            </a:r>
          </a:p>
          <a:p>
            <a:r>
              <a:rPr kumimoji="1" lang="en" altLang="zh-TW" dirty="0"/>
              <a:t>Click </a:t>
            </a:r>
            <a:r>
              <a:rPr kumimoji="1" lang="en" altLang="zh-TW" dirty="0" err="1"/>
              <a:t>parity_plot.ipynb</a:t>
            </a:r>
            <a:endParaRPr kumimoji="1" lang="en" altLang="zh-TW" dirty="0"/>
          </a:p>
          <a:p>
            <a:r>
              <a:rPr kumimoji="1" lang="en" altLang="zh-TW" dirty="0"/>
              <a:t>Run kernel </a:t>
            </a:r>
          </a:p>
          <a:p>
            <a:r>
              <a:rPr kumimoji="1" lang="en" altLang="zh-TW" dirty="0"/>
              <a:t>Shown the parity of model prediction with ground truth</a:t>
            </a:r>
          </a:p>
          <a:p>
            <a:r>
              <a:rPr kumimoji="1" lang="en" altLang="zh-TW" dirty="0"/>
              <a:t>Analyzed the </a:t>
            </a:r>
            <a:r>
              <a:rPr kumimoji="1" lang="en" altLang="zh-TW" dirty="0" err="1"/>
              <a:t>rmse</a:t>
            </a:r>
            <a:r>
              <a:rPr kumimoji="1" lang="en" altLang="zh-TW" dirty="0"/>
              <a:t> loss and </a:t>
            </a:r>
            <a:r>
              <a:rPr kumimoji="1" lang="en" altLang="zh-TW" dirty="0" err="1"/>
              <a:t>mae</a:t>
            </a:r>
            <a:r>
              <a:rPr kumimoji="1" lang="en" altLang="zh-TW" dirty="0"/>
              <a:t> loss of model performance</a:t>
            </a:r>
            <a:endParaRPr kumimoji="1" lang="zh-TW" altLang="en-US" dirty="0"/>
          </a:p>
        </p:txBody>
      </p:sp>
      <p:sp>
        <p:nvSpPr>
          <p:cNvPr id="4" name="投影片編號版面配置區 3">
            <a:extLst>
              <a:ext uri="{FF2B5EF4-FFF2-40B4-BE49-F238E27FC236}">
                <a16:creationId xmlns:a16="http://schemas.microsoft.com/office/drawing/2014/main" id="{F87E374A-6070-327B-7C4B-D1FA14B41CF6}"/>
              </a:ext>
            </a:extLst>
          </p:cNvPr>
          <p:cNvSpPr>
            <a:spLocks noGrp="1"/>
          </p:cNvSpPr>
          <p:nvPr>
            <p:ph type="sldNum" sz="quarter" idx="12"/>
          </p:nvPr>
        </p:nvSpPr>
        <p:spPr/>
        <p:txBody>
          <a:bodyPr/>
          <a:lstStyle/>
          <a:p>
            <a:fld id="{E1EB6482-E8AD-494A-B82D-562298BE05A7}" type="slidenum">
              <a:rPr lang="zh-TW" altLang="en-US" smtClean="0"/>
              <a:pPr/>
              <a:t>52</a:t>
            </a:fld>
            <a:endParaRPr lang="zh-TW" altLang="en-US"/>
          </a:p>
        </p:txBody>
      </p:sp>
    </p:spTree>
    <p:extLst>
      <p:ext uri="{BB962C8B-B14F-4D97-AF65-F5344CB8AC3E}">
        <p14:creationId xmlns:p14="http://schemas.microsoft.com/office/powerpoint/2010/main" val="3459096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82C99A-51F9-4BD2-BA65-2A081E037942}"/>
              </a:ext>
            </a:extLst>
          </p:cNvPr>
          <p:cNvSpPr>
            <a:spLocks noGrp="1"/>
          </p:cNvSpPr>
          <p:nvPr>
            <p:ph type="title"/>
          </p:nvPr>
        </p:nvSpPr>
        <p:spPr/>
        <p:txBody>
          <a:bodyPr/>
          <a:lstStyle/>
          <a:p>
            <a:r>
              <a:rPr lang="en-US" dirty="0"/>
              <a:t>Generative models</a:t>
            </a:r>
          </a:p>
        </p:txBody>
      </p:sp>
      <p:sp>
        <p:nvSpPr>
          <p:cNvPr id="4" name="投影片編號版面配置區 3">
            <a:extLst>
              <a:ext uri="{FF2B5EF4-FFF2-40B4-BE49-F238E27FC236}">
                <a16:creationId xmlns:a16="http://schemas.microsoft.com/office/drawing/2014/main" id="{BE567FFC-F21B-4B43-9775-15E0E4757B73}"/>
              </a:ext>
            </a:extLst>
          </p:cNvPr>
          <p:cNvSpPr>
            <a:spLocks noGrp="1"/>
          </p:cNvSpPr>
          <p:nvPr>
            <p:ph type="sldNum" sz="quarter" idx="12"/>
          </p:nvPr>
        </p:nvSpPr>
        <p:spPr/>
        <p:txBody>
          <a:bodyPr/>
          <a:lstStyle/>
          <a:p>
            <a:fld id="{E1EB6482-E8AD-494A-B82D-562298BE05A7}" type="slidenum">
              <a:rPr lang="zh-TW" altLang="en-US" smtClean="0"/>
              <a:pPr/>
              <a:t>53</a:t>
            </a:fld>
            <a:endParaRPr lang="zh-TW" altLang="en-US"/>
          </a:p>
        </p:txBody>
      </p:sp>
      <p:sp>
        <p:nvSpPr>
          <p:cNvPr id="6" name="文字方塊 5">
            <a:extLst>
              <a:ext uri="{FF2B5EF4-FFF2-40B4-BE49-F238E27FC236}">
                <a16:creationId xmlns:a16="http://schemas.microsoft.com/office/drawing/2014/main" id="{976616D1-CB05-43F5-9C7B-5713F81EF287}"/>
              </a:ext>
            </a:extLst>
          </p:cNvPr>
          <p:cNvSpPr txBox="1"/>
          <p:nvPr/>
        </p:nvSpPr>
        <p:spPr>
          <a:xfrm>
            <a:off x="-13063" y="6655001"/>
            <a:ext cx="7502433" cy="215444"/>
          </a:xfrm>
          <a:prstGeom prst="rect">
            <a:avLst/>
          </a:prstGeom>
          <a:noFill/>
        </p:spPr>
        <p:txBody>
          <a:bodyPr wrap="square">
            <a:spAutoFit/>
          </a:bodyPr>
          <a:lstStyle/>
          <a:p>
            <a:pPr>
              <a:spcBef>
                <a:spcPts val="0"/>
              </a:spcBef>
              <a:spcAft>
                <a:spcPts val="0"/>
              </a:spcAft>
            </a:pPr>
            <a:r>
              <a:rPr lang="en-US" sz="800" dirty="0">
                <a:effectLst/>
              </a:rPr>
              <a:t>Sanchez-</a:t>
            </a:r>
            <a:r>
              <a:rPr lang="en-US" sz="800" dirty="0" err="1">
                <a:effectLst/>
              </a:rPr>
              <a:t>Lengeling</a:t>
            </a:r>
            <a:r>
              <a:rPr lang="en-US" sz="800" dirty="0">
                <a:effectLst/>
              </a:rPr>
              <a:t>, B.; </a:t>
            </a:r>
            <a:r>
              <a:rPr lang="en-US" sz="800" dirty="0" err="1">
                <a:effectLst/>
              </a:rPr>
              <a:t>Aspuru-Guzik</a:t>
            </a:r>
            <a:r>
              <a:rPr lang="en-US" sz="800" dirty="0">
                <a:effectLst/>
              </a:rPr>
              <a:t>, A. Inverse Molecular Design Using Machine Learning: Generative Models for Matter Engineering. </a:t>
            </a:r>
            <a:r>
              <a:rPr lang="en-US" sz="800" i="1" dirty="0">
                <a:effectLst/>
              </a:rPr>
              <a:t>Science</a:t>
            </a:r>
            <a:r>
              <a:rPr lang="en-US" sz="800" dirty="0">
                <a:effectLst/>
              </a:rPr>
              <a:t> </a:t>
            </a:r>
            <a:r>
              <a:rPr lang="en-US" sz="800" b="1" dirty="0">
                <a:effectLst/>
              </a:rPr>
              <a:t>2018</a:t>
            </a:r>
            <a:r>
              <a:rPr lang="en-US" sz="800" dirty="0">
                <a:effectLst/>
              </a:rPr>
              <a:t>, </a:t>
            </a:r>
            <a:r>
              <a:rPr lang="en-US" sz="800" i="1" dirty="0">
                <a:effectLst/>
              </a:rPr>
              <a:t>361</a:t>
            </a:r>
            <a:r>
              <a:rPr lang="en-US" sz="800" dirty="0">
                <a:effectLst/>
              </a:rPr>
              <a:t>, 360</a:t>
            </a:r>
          </a:p>
        </p:txBody>
      </p:sp>
      <p:pic>
        <p:nvPicPr>
          <p:cNvPr id="7" name="圖片 6">
            <a:extLst>
              <a:ext uri="{FF2B5EF4-FFF2-40B4-BE49-F238E27FC236}">
                <a16:creationId xmlns:a16="http://schemas.microsoft.com/office/drawing/2014/main" id="{0C2150AA-6B0F-454F-8800-8D1D991D6A19}"/>
              </a:ext>
            </a:extLst>
          </p:cNvPr>
          <p:cNvPicPr>
            <a:picLocks noChangeAspect="1"/>
          </p:cNvPicPr>
          <p:nvPr/>
        </p:nvPicPr>
        <p:blipFill>
          <a:blip r:embed="rId2"/>
          <a:stretch>
            <a:fillRect/>
          </a:stretch>
        </p:blipFill>
        <p:spPr>
          <a:xfrm>
            <a:off x="787904" y="999617"/>
            <a:ext cx="7568192" cy="4858765"/>
          </a:xfrm>
          <a:prstGeom prst="rect">
            <a:avLst/>
          </a:prstGeom>
        </p:spPr>
      </p:pic>
    </p:spTree>
    <p:extLst>
      <p:ext uri="{BB962C8B-B14F-4D97-AF65-F5344CB8AC3E}">
        <p14:creationId xmlns:p14="http://schemas.microsoft.com/office/powerpoint/2010/main" val="4000998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82C99A-51F9-4BD2-BA65-2A081E037942}"/>
              </a:ext>
            </a:extLst>
          </p:cNvPr>
          <p:cNvSpPr>
            <a:spLocks noGrp="1"/>
          </p:cNvSpPr>
          <p:nvPr>
            <p:ph type="title"/>
          </p:nvPr>
        </p:nvSpPr>
        <p:spPr/>
        <p:txBody>
          <a:bodyPr/>
          <a:lstStyle/>
          <a:p>
            <a:r>
              <a:rPr lang="en-US" dirty="0"/>
              <a:t>Generative models</a:t>
            </a:r>
          </a:p>
        </p:txBody>
      </p:sp>
      <p:sp>
        <p:nvSpPr>
          <p:cNvPr id="4" name="投影片編號版面配置區 3">
            <a:extLst>
              <a:ext uri="{FF2B5EF4-FFF2-40B4-BE49-F238E27FC236}">
                <a16:creationId xmlns:a16="http://schemas.microsoft.com/office/drawing/2014/main" id="{BE567FFC-F21B-4B43-9775-15E0E4757B73}"/>
              </a:ext>
            </a:extLst>
          </p:cNvPr>
          <p:cNvSpPr>
            <a:spLocks noGrp="1"/>
          </p:cNvSpPr>
          <p:nvPr>
            <p:ph type="sldNum" sz="quarter" idx="12"/>
          </p:nvPr>
        </p:nvSpPr>
        <p:spPr/>
        <p:txBody>
          <a:bodyPr/>
          <a:lstStyle/>
          <a:p>
            <a:fld id="{E1EB6482-E8AD-494A-B82D-562298BE05A7}" type="slidenum">
              <a:rPr lang="zh-TW" altLang="en-US" smtClean="0"/>
              <a:pPr/>
              <a:t>54</a:t>
            </a:fld>
            <a:endParaRPr lang="zh-TW" altLang="en-US"/>
          </a:p>
        </p:txBody>
      </p:sp>
      <p:sp>
        <p:nvSpPr>
          <p:cNvPr id="6" name="文字方塊 5">
            <a:extLst>
              <a:ext uri="{FF2B5EF4-FFF2-40B4-BE49-F238E27FC236}">
                <a16:creationId xmlns:a16="http://schemas.microsoft.com/office/drawing/2014/main" id="{976616D1-CB05-43F5-9C7B-5713F81EF287}"/>
              </a:ext>
            </a:extLst>
          </p:cNvPr>
          <p:cNvSpPr txBox="1"/>
          <p:nvPr/>
        </p:nvSpPr>
        <p:spPr>
          <a:xfrm>
            <a:off x="-13063" y="6655001"/>
            <a:ext cx="7502433" cy="215444"/>
          </a:xfrm>
          <a:prstGeom prst="rect">
            <a:avLst/>
          </a:prstGeom>
          <a:noFill/>
        </p:spPr>
        <p:txBody>
          <a:bodyPr wrap="square">
            <a:spAutoFit/>
          </a:bodyPr>
          <a:lstStyle/>
          <a:p>
            <a:pPr>
              <a:spcBef>
                <a:spcPts val="0"/>
              </a:spcBef>
              <a:spcAft>
                <a:spcPts val="0"/>
              </a:spcAft>
            </a:pPr>
            <a:r>
              <a:rPr lang="en-US" sz="800" dirty="0">
                <a:effectLst/>
              </a:rPr>
              <a:t>Sanchez-</a:t>
            </a:r>
            <a:r>
              <a:rPr lang="en-US" sz="800" dirty="0" err="1">
                <a:effectLst/>
              </a:rPr>
              <a:t>Lengeling</a:t>
            </a:r>
            <a:r>
              <a:rPr lang="en-US" sz="800" dirty="0">
                <a:effectLst/>
              </a:rPr>
              <a:t>, B.; </a:t>
            </a:r>
            <a:r>
              <a:rPr lang="en-US" sz="800" dirty="0" err="1">
                <a:effectLst/>
              </a:rPr>
              <a:t>Aspuru-Guzik</a:t>
            </a:r>
            <a:r>
              <a:rPr lang="en-US" sz="800" dirty="0">
                <a:effectLst/>
              </a:rPr>
              <a:t>, A. Inverse Molecular Design Using Machine Learning: Generative Models for Matter Engineering. </a:t>
            </a:r>
            <a:r>
              <a:rPr lang="en-US" sz="800" i="1" dirty="0">
                <a:effectLst/>
              </a:rPr>
              <a:t>Science</a:t>
            </a:r>
            <a:r>
              <a:rPr lang="en-US" sz="800" dirty="0">
                <a:effectLst/>
              </a:rPr>
              <a:t> </a:t>
            </a:r>
            <a:r>
              <a:rPr lang="en-US" sz="800" b="1" dirty="0">
                <a:effectLst/>
              </a:rPr>
              <a:t>2018</a:t>
            </a:r>
            <a:r>
              <a:rPr lang="en-US" sz="800" dirty="0">
                <a:effectLst/>
              </a:rPr>
              <a:t>, </a:t>
            </a:r>
            <a:r>
              <a:rPr lang="en-US" sz="800" i="1" dirty="0">
                <a:effectLst/>
              </a:rPr>
              <a:t>361</a:t>
            </a:r>
            <a:r>
              <a:rPr lang="en-US" sz="800" dirty="0">
                <a:effectLst/>
              </a:rPr>
              <a:t>, 360</a:t>
            </a:r>
          </a:p>
        </p:txBody>
      </p:sp>
      <p:pic>
        <p:nvPicPr>
          <p:cNvPr id="3" name="圖片 2">
            <a:extLst>
              <a:ext uri="{FF2B5EF4-FFF2-40B4-BE49-F238E27FC236}">
                <a16:creationId xmlns:a16="http://schemas.microsoft.com/office/drawing/2014/main" id="{EC15EEF6-90FA-4B6A-86E9-7EC6C7E00290}"/>
              </a:ext>
            </a:extLst>
          </p:cNvPr>
          <p:cNvPicPr>
            <a:picLocks noChangeAspect="1"/>
          </p:cNvPicPr>
          <p:nvPr/>
        </p:nvPicPr>
        <p:blipFill>
          <a:blip r:embed="rId2"/>
          <a:stretch>
            <a:fillRect/>
          </a:stretch>
        </p:blipFill>
        <p:spPr>
          <a:xfrm>
            <a:off x="554334" y="1036069"/>
            <a:ext cx="8035331" cy="4785862"/>
          </a:xfrm>
          <a:prstGeom prst="rect">
            <a:avLst/>
          </a:prstGeom>
        </p:spPr>
      </p:pic>
      <p:sp>
        <p:nvSpPr>
          <p:cNvPr id="5" name="矩形 4">
            <a:extLst>
              <a:ext uri="{FF2B5EF4-FFF2-40B4-BE49-F238E27FC236}">
                <a16:creationId xmlns:a16="http://schemas.microsoft.com/office/drawing/2014/main" id="{EF6B00C5-C405-49B7-B3FE-3A8B4294F2D0}"/>
              </a:ext>
            </a:extLst>
          </p:cNvPr>
          <p:cNvSpPr/>
          <p:nvPr/>
        </p:nvSpPr>
        <p:spPr>
          <a:xfrm>
            <a:off x="6843143" y="1036070"/>
            <a:ext cx="1789610" cy="478322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33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7E8E-5903-5B27-FBA1-F3329D9CBCF6}"/>
              </a:ext>
            </a:extLst>
          </p:cNvPr>
          <p:cNvSpPr>
            <a:spLocks noGrp="1"/>
          </p:cNvSpPr>
          <p:nvPr>
            <p:ph type="title"/>
          </p:nvPr>
        </p:nvSpPr>
        <p:spPr/>
        <p:txBody>
          <a:bodyPr/>
          <a:lstStyle/>
          <a:p>
            <a:r>
              <a:rPr lang="en-US" dirty="0"/>
              <a:t>Generative models</a:t>
            </a:r>
          </a:p>
        </p:txBody>
      </p:sp>
      <p:sp>
        <p:nvSpPr>
          <p:cNvPr id="4" name="Slide Number Placeholder 3">
            <a:extLst>
              <a:ext uri="{FF2B5EF4-FFF2-40B4-BE49-F238E27FC236}">
                <a16:creationId xmlns:a16="http://schemas.microsoft.com/office/drawing/2014/main" id="{A8CDC589-22BE-AED1-8470-5BD1A183BE60}"/>
              </a:ext>
            </a:extLst>
          </p:cNvPr>
          <p:cNvSpPr>
            <a:spLocks noGrp="1"/>
          </p:cNvSpPr>
          <p:nvPr>
            <p:ph type="sldNum" sz="quarter" idx="12"/>
          </p:nvPr>
        </p:nvSpPr>
        <p:spPr/>
        <p:txBody>
          <a:bodyPr/>
          <a:lstStyle/>
          <a:p>
            <a:fld id="{E1EB6482-E8AD-494A-B82D-562298BE05A7}" type="slidenum">
              <a:rPr lang="zh-TW" altLang="en-US" smtClean="0"/>
              <a:pPr/>
              <a:t>55</a:t>
            </a:fld>
            <a:endParaRPr lang="zh-TW" altLang="en-US"/>
          </a:p>
        </p:txBody>
      </p:sp>
      <p:pic>
        <p:nvPicPr>
          <p:cNvPr id="5" name="Picture 4">
            <a:extLst>
              <a:ext uri="{FF2B5EF4-FFF2-40B4-BE49-F238E27FC236}">
                <a16:creationId xmlns:a16="http://schemas.microsoft.com/office/drawing/2014/main" id="{96070B9D-149E-6BC5-75E9-20240C813269}"/>
              </a:ext>
            </a:extLst>
          </p:cNvPr>
          <p:cNvPicPr>
            <a:picLocks noChangeAspect="1"/>
          </p:cNvPicPr>
          <p:nvPr/>
        </p:nvPicPr>
        <p:blipFill>
          <a:blip r:embed="rId2"/>
          <a:stretch>
            <a:fillRect/>
          </a:stretch>
        </p:blipFill>
        <p:spPr>
          <a:xfrm>
            <a:off x="1534702" y="984923"/>
            <a:ext cx="6074596" cy="4993184"/>
          </a:xfrm>
          <a:prstGeom prst="rect">
            <a:avLst/>
          </a:prstGeom>
        </p:spPr>
      </p:pic>
      <p:sp>
        <p:nvSpPr>
          <p:cNvPr id="7" name="TextBox 6">
            <a:extLst>
              <a:ext uri="{FF2B5EF4-FFF2-40B4-BE49-F238E27FC236}">
                <a16:creationId xmlns:a16="http://schemas.microsoft.com/office/drawing/2014/main" id="{7FE1E8FA-D9BB-118C-D240-B9E5D374AC48}"/>
              </a:ext>
            </a:extLst>
          </p:cNvPr>
          <p:cNvSpPr txBox="1"/>
          <p:nvPr/>
        </p:nvSpPr>
        <p:spPr>
          <a:xfrm>
            <a:off x="-15410" y="6642556"/>
            <a:ext cx="8604606" cy="215444"/>
          </a:xfrm>
          <a:prstGeom prst="rect">
            <a:avLst/>
          </a:prstGeom>
          <a:noFill/>
        </p:spPr>
        <p:txBody>
          <a:bodyPr wrap="square">
            <a:spAutoFit/>
          </a:bodyPr>
          <a:lstStyle/>
          <a:p>
            <a:pPr>
              <a:spcBef>
                <a:spcPts val="0"/>
              </a:spcBef>
              <a:spcAft>
                <a:spcPts val="0"/>
              </a:spcAft>
            </a:pPr>
            <a:r>
              <a:rPr lang="en-US" sz="800" dirty="0">
                <a:effectLst/>
              </a:rPr>
              <a:t>Bilodeau, C.; </a:t>
            </a:r>
            <a:r>
              <a:rPr lang="en-US" sz="800" dirty="0" err="1">
                <a:effectLst/>
              </a:rPr>
              <a:t>Jin</a:t>
            </a:r>
            <a:r>
              <a:rPr lang="en-US" sz="800" dirty="0">
                <a:effectLst/>
              </a:rPr>
              <a:t>, W.; </a:t>
            </a:r>
            <a:r>
              <a:rPr lang="en-US" sz="800" dirty="0" err="1">
                <a:effectLst/>
              </a:rPr>
              <a:t>Jaakkola</a:t>
            </a:r>
            <a:r>
              <a:rPr lang="en-US" sz="800" dirty="0">
                <a:effectLst/>
              </a:rPr>
              <a:t>, T.; </a:t>
            </a:r>
            <a:r>
              <a:rPr lang="en-US" sz="800" dirty="0" err="1">
                <a:effectLst/>
              </a:rPr>
              <a:t>Barzilay</a:t>
            </a:r>
            <a:r>
              <a:rPr lang="en-US" sz="800" dirty="0">
                <a:effectLst/>
              </a:rPr>
              <a:t>, R.; Jensen, K. F.; </a:t>
            </a:r>
            <a:r>
              <a:rPr lang="en-US" sz="800" dirty="0" err="1">
                <a:effectLst/>
              </a:rPr>
              <a:t>Klavs</a:t>
            </a:r>
            <a:r>
              <a:rPr lang="en-US" sz="800" dirty="0">
                <a:effectLst/>
              </a:rPr>
              <a:t> Jensen, C. F. Generative Models for Molecular Discovery: Recent Advances and </a:t>
            </a:r>
            <a:r>
              <a:rPr lang="en-US" sz="800" dirty="0" err="1">
                <a:effectLst/>
              </a:rPr>
              <a:t>ChallengesMachine</a:t>
            </a:r>
            <a:r>
              <a:rPr lang="en-US" sz="800" dirty="0">
                <a:effectLst/>
              </a:rPr>
              <a:t> Learning. </a:t>
            </a:r>
            <a:r>
              <a:rPr lang="en-US" sz="800" b="1" dirty="0">
                <a:effectLst/>
              </a:rPr>
              <a:t>2022</a:t>
            </a:r>
            <a:r>
              <a:rPr lang="en-US" sz="800" dirty="0">
                <a:effectLst/>
              </a:rPr>
              <a:t>. </a:t>
            </a:r>
          </a:p>
        </p:txBody>
      </p:sp>
    </p:spTree>
    <p:extLst>
      <p:ext uri="{BB962C8B-B14F-4D97-AF65-F5344CB8AC3E}">
        <p14:creationId xmlns:p14="http://schemas.microsoft.com/office/powerpoint/2010/main" val="1877194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055C1F-71C6-45CD-897E-3807DD95E071}"/>
              </a:ext>
            </a:extLst>
          </p:cNvPr>
          <p:cNvSpPr>
            <a:spLocks noGrp="1"/>
          </p:cNvSpPr>
          <p:nvPr>
            <p:ph type="title"/>
          </p:nvPr>
        </p:nvSpPr>
        <p:spPr/>
        <p:txBody>
          <a:bodyPr/>
          <a:lstStyle/>
          <a:p>
            <a:r>
              <a:rPr lang="en-US" dirty="0"/>
              <a:t>Generative Adversarial Networks (GAN)</a:t>
            </a:r>
          </a:p>
        </p:txBody>
      </p:sp>
      <p:sp>
        <p:nvSpPr>
          <p:cNvPr id="4" name="投影片編號版面配置區 3">
            <a:extLst>
              <a:ext uri="{FF2B5EF4-FFF2-40B4-BE49-F238E27FC236}">
                <a16:creationId xmlns:a16="http://schemas.microsoft.com/office/drawing/2014/main" id="{06EA6D9A-A4F3-4F86-B427-E045C51A68BC}"/>
              </a:ext>
            </a:extLst>
          </p:cNvPr>
          <p:cNvSpPr>
            <a:spLocks noGrp="1"/>
          </p:cNvSpPr>
          <p:nvPr>
            <p:ph type="sldNum" sz="quarter" idx="12"/>
          </p:nvPr>
        </p:nvSpPr>
        <p:spPr/>
        <p:txBody>
          <a:bodyPr/>
          <a:lstStyle/>
          <a:p>
            <a:fld id="{E1EB6482-E8AD-494A-B82D-562298BE05A7}" type="slidenum">
              <a:rPr lang="zh-TW" altLang="en-US" smtClean="0"/>
              <a:pPr/>
              <a:t>56</a:t>
            </a:fld>
            <a:endParaRPr lang="zh-TW" altLang="en-US"/>
          </a:p>
        </p:txBody>
      </p:sp>
      <p:pic>
        <p:nvPicPr>
          <p:cNvPr id="6" name="圖片 5">
            <a:extLst>
              <a:ext uri="{FF2B5EF4-FFF2-40B4-BE49-F238E27FC236}">
                <a16:creationId xmlns:a16="http://schemas.microsoft.com/office/drawing/2014/main" id="{1132FA1E-4065-4081-8B11-4AD741F25E7E}"/>
              </a:ext>
            </a:extLst>
          </p:cNvPr>
          <p:cNvPicPr>
            <a:picLocks noChangeAspect="1"/>
          </p:cNvPicPr>
          <p:nvPr/>
        </p:nvPicPr>
        <p:blipFill>
          <a:blip r:embed="rId2"/>
          <a:stretch>
            <a:fillRect/>
          </a:stretch>
        </p:blipFill>
        <p:spPr>
          <a:xfrm>
            <a:off x="457200" y="2628900"/>
            <a:ext cx="8239125" cy="1457325"/>
          </a:xfrm>
          <a:prstGeom prst="rect">
            <a:avLst/>
          </a:prstGeom>
        </p:spPr>
      </p:pic>
      <p:sp>
        <p:nvSpPr>
          <p:cNvPr id="7" name="文字方塊 6">
            <a:extLst>
              <a:ext uri="{FF2B5EF4-FFF2-40B4-BE49-F238E27FC236}">
                <a16:creationId xmlns:a16="http://schemas.microsoft.com/office/drawing/2014/main" id="{1440E1D4-9FB5-41A9-8E86-BA1957479E3A}"/>
              </a:ext>
            </a:extLst>
          </p:cNvPr>
          <p:cNvSpPr txBox="1"/>
          <p:nvPr/>
        </p:nvSpPr>
        <p:spPr>
          <a:xfrm>
            <a:off x="0" y="6526072"/>
            <a:ext cx="5048794" cy="338554"/>
          </a:xfrm>
          <a:prstGeom prst="rect">
            <a:avLst/>
          </a:prstGeom>
          <a:noFill/>
        </p:spPr>
        <p:txBody>
          <a:bodyPr wrap="square">
            <a:spAutoFit/>
          </a:bodyPr>
          <a:lstStyle/>
          <a:p>
            <a:pPr>
              <a:spcBef>
                <a:spcPts val="0"/>
              </a:spcBef>
              <a:spcAft>
                <a:spcPts val="0"/>
              </a:spcAft>
            </a:pPr>
            <a:r>
              <a:rPr lang="en-US" sz="800" dirty="0">
                <a:effectLst/>
              </a:rPr>
              <a:t>Goodfellow, I. J.; </a:t>
            </a:r>
            <a:r>
              <a:rPr lang="en-US" sz="800" dirty="0" err="1">
                <a:effectLst/>
              </a:rPr>
              <a:t>Pouget</a:t>
            </a:r>
            <a:r>
              <a:rPr lang="en-US" sz="800" dirty="0">
                <a:effectLst/>
              </a:rPr>
              <a:t>-Abadie, J.; Mirza, M.; Xu, B.; </a:t>
            </a:r>
            <a:r>
              <a:rPr lang="en-US" sz="800" dirty="0" err="1">
                <a:effectLst/>
              </a:rPr>
              <a:t>Warde</a:t>
            </a:r>
            <a:r>
              <a:rPr lang="en-US" sz="800" dirty="0">
                <a:effectLst/>
              </a:rPr>
              <a:t>-Farley, D.; </a:t>
            </a:r>
            <a:r>
              <a:rPr lang="en-US" sz="800" dirty="0" err="1">
                <a:effectLst/>
              </a:rPr>
              <a:t>Ozair</a:t>
            </a:r>
            <a:r>
              <a:rPr lang="en-US" sz="800" dirty="0">
                <a:effectLst/>
              </a:rPr>
              <a:t>, S.; Courville, A.; </a:t>
            </a:r>
            <a:r>
              <a:rPr lang="en-US" sz="800" dirty="0" err="1">
                <a:effectLst/>
              </a:rPr>
              <a:t>Bengio</a:t>
            </a:r>
            <a:r>
              <a:rPr lang="en-US" sz="800" dirty="0">
                <a:effectLst/>
              </a:rPr>
              <a:t>, Y. Generative Adversarial Networks. </a:t>
            </a:r>
            <a:r>
              <a:rPr lang="en-US" sz="800" dirty="0" err="1">
                <a:effectLst/>
              </a:rPr>
              <a:t>arXiv</a:t>
            </a:r>
            <a:r>
              <a:rPr lang="en-US" sz="800" dirty="0">
                <a:effectLst/>
              </a:rPr>
              <a:t> June 10, 2014. </a:t>
            </a:r>
            <a:r>
              <a:rPr lang="en-US" sz="800" dirty="0">
                <a:effectLst/>
                <a:hlinkClick r:id="rId3"/>
              </a:rPr>
              <a:t>https://doi.org/10.48550/arXiv.1406.2661</a:t>
            </a:r>
            <a:r>
              <a:rPr lang="en-US" sz="800" dirty="0">
                <a:effectLst/>
              </a:rPr>
              <a:t>.</a:t>
            </a:r>
          </a:p>
        </p:txBody>
      </p:sp>
    </p:spTree>
    <p:extLst>
      <p:ext uri="{BB962C8B-B14F-4D97-AF65-F5344CB8AC3E}">
        <p14:creationId xmlns:p14="http://schemas.microsoft.com/office/powerpoint/2010/main" val="2163398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596F05-C400-4766-906E-DB98163C2B27}"/>
              </a:ext>
            </a:extLst>
          </p:cNvPr>
          <p:cNvSpPr>
            <a:spLocks noGrp="1"/>
          </p:cNvSpPr>
          <p:nvPr>
            <p:ph type="title"/>
          </p:nvPr>
        </p:nvSpPr>
        <p:spPr/>
        <p:txBody>
          <a:bodyPr/>
          <a:lstStyle/>
          <a:p>
            <a:r>
              <a:rPr lang="en" altLang="zh-TW" sz="3200" i="0" dirty="0">
                <a:effectLst/>
                <a:latin typeface="+mj-lt"/>
              </a:rPr>
              <a:t>Generative  Adversarial Network (GAN)</a:t>
            </a:r>
            <a:endParaRPr lang="en-US" dirty="0"/>
          </a:p>
        </p:txBody>
      </p:sp>
      <p:sp>
        <p:nvSpPr>
          <p:cNvPr id="4" name="投影片編號版面配置區 3">
            <a:extLst>
              <a:ext uri="{FF2B5EF4-FFF2-40B4-BE49-F238E27FC236}">
                <a16:creationId xmlns:a16="http://schemas.microsoft.com/office/drawing/2014/main" id="{8078A68E-712E-4896-B9DF-FD8D0C81524B}"/>
              </a:ext>
            </a:extLst>
          </p:cNvPr>
          <p:cNvSpPr>
            <a:spLocks noGrp="1"/>
          </p:cNvSpPr>
          <p:nvPr>
            <p:ph type="sldNum" sz="quarter" idx="12"/>
          </p:nvPr>
        </p:nvSpPr>
        <p:spPr/>
        <p:txBody>
          <a:bodyPr/>
          <a:lstStyle/>
          <a:p>
            <a:fld id="{E1EB6482-E8AD-494A-B82D-562298BE05A7}" type="slidenum">
              <a:rPr lang="zh-TW" altLang="en-US" smtClean="0"/>
              <a:pPr/>
              <a:t>57</a:t>
            </a:fld>
            <a:endParaRPr lang="zh-TW" altLang="en-US"/>
          </a:p>
        </p:txBody>
      </p:sp>
      <p:pic>
        <p:nvPicPr>
          <p:cNvPr id="6" name="圖片 5">
            <a:extLst>
              <a:ext uri="{FF2B5EF4-FFF2-40B4-BE49-F238E27FC236}">
                <a16:creationId xmlns:a16="http://schemas.microsoft.com/office/drawing/2014/main" id="{73DDE2C0-AA6D-4FEF-BE1A-B7A24B5AE5D4}"/>
              </a:ext>
            </a:extLst>
          </p:cNvPr>
          <p:cNvPicPr>
            <a:picLocks noChangeAspect="1"/>
          </p:cNvPicPr>
          <p:nvPr/>
        </p:nvPicPr>
        <p:blipFill>
          <a:blip r:embed="rId2"/>
          <a:stretch>
            <a:fillRect/>
          </a:stretch>
        </p:blipFill>
        <p:spPr>
          <a:xfrm>
            <a:off x="803488" y="1577506"/>
            <a:ext cx="3460737" cy="2340000"/>
          </a:xfrm>
          <a:prstGeom prst="rect">
            <a:avLst/>
          </a:prstGeom>
        </p:spPr>
      </p:pic>
      <p:pic>
        <p:nvPicPr>
          <p:cNvPr id="8" name="圖片 7">
            <a:extLst>
              <a:ext uri="{FF2B5EF4-FFF2-40B4-BE49-F238E27FC236}">
                <a16:creationId xmlns:a16="http://schemas.microsoft.com/office/drawing/2014/main" id="{743F2594-0C9A-4247-BA64-64A2192D10F1}"/>
              </a:ext>
            </a:extLst>
          </p:cNvPr>
          <p:cNvPicPr>
            <a:picLocks noChangeAspect="1"/>
          </p:cNvPicPr>
          <p:nvPr/>
        </p:nvPicPr>
        <p:blipFill>
          <a:blip r:embed="rId3"/>
          <a:stretch>
            <a:fillRect/>
          </a:stretch>
        </p:blipFill>
        <p:spPr>
          <a:xfrm>
            <a:off x="4864380" y="1577506"/>
            <a:ext cx="3491429" cy="2340000"/>
          </a:xfrm>
          <a:prstGeom prst="rect">
            <a:avLst/>
          </a:prstGeom>
        </p:spPr>
      </p:pic>
      <p:pic>
        <p:nvPicPr>
          <p:cNvPr id="9" name="圖片 8">
            <a:extLst>
              <a:ext uri="{FF2B5EF4-FFF2-40B4-BE49-F238E27FC236}">
                <a16:creationId xmlns:a16="http://schemas.microsoft.com/office/drawing/2014/main" id="{A0A4179C-7FC3-472C-8A32-B6DDC7DC9CEA}"/>
              </a:ext>
            </a:extLst>
          </p:cNvPr>
          <p:cNvPicPr>
            <a:picLocks noChangeAspect="1"/>
          </p:cNvPicPr>
          <p:nvPr/>
        </p:nvPicPr>
        <p:blipFill>
          <a:blip r:embed="rId4"/>
          <a:stretch>
            <a:fillRect/>
          </a:stretch>
        </p:blipFill>
        <p:spPr>
          <a:xfrm>
            <a:off x="788191" y="4060800"/>
            <a:ext cx="3491330" cy="2340000"/>
          </a:xfrm>
          <a:prstGeom prst="rect">
            <a:avLst/>
          </a:prstGeom>
        </p:spPr>
      </p:pic>
      <p:pic>
        <p:nvPicPr>
          <p:cNvPr id="10" name="圖片 9">
            <a:extLst>
              <a:ext uri="{FF2B5EF4-FFF2-40B4-BE49-F238E27FC236}">
                <a16:creationId xmlns:a16="http://schemas.microsoft.com/office/drawing/2014/main" id="{FF85CFB1-B026-44BE-ACDB-C5379580D8E9}"/>
              </a:ext>
            </a:extLst>
          </p:cNvPr>
          <p:cNvPicPr>
            <a:picLocks noChangeAspect="1"/>
          </p:cNvPicPr>
          <p:nvPr/>
        </p:nvPicPr>
        <p:blipFill>
          <a:blip r:embed="rId5"/>
          <a:stretch>
            <a:fillRect/>
          </a:stretch>
        </p:blipFill>
        <p:spPr>
          <a:xfrm>
            <a:off x="4864380" y="4060800"/>
            <a:ext cx="3522513" cy="2340000"/>
          </a:xfrm>
          <a:prstGeom prst="rect">
            <a:avLst/>
          </a:prstGeom>
        </p:spPr>
      </p:pic>
      <p:sp>
        <p:nvSpPr>
          <p:cNvPr id="12" name="文字方塊 11">
            <a:extLst>
              <a:ext uri="{FF2B5EF4-FFF2-40B4-BE49-F238E27FC236}">
                <a16:creationId xmlns:a16="http://schemas.microsoft.com/office/drawing/2014/main" id="{C0158072-9411-4B93-914F-8ED256C28DD1}"/>
              </a:ext>
            </a:extLst>
          </p:cNvPr>
          <p:cNvSpPr txBox="1"/>
          <p:nvPr/>
        </p:nvSpPr>
        <p:spPr>
          <a:xfrm>
            <a:off x="0" y="6526072"/>
            <a:ext cx="5048794" cy="338554"/>
          </a:xfrm>
          <a:prstGeom prst="rect">
            <a:avLst/>
          </a:prstGeom>
          <a:noFill/>
        </p:spPr>
        <p:txBody>
          <a:bodyPr wrap="square">
            <a:spAutoFit/>
          </a:bodyPr>
          <a:lstStyle/>
          <a:p>
            <a:pPr>
              <a:spcBef>
                <a:spcPts val="0"/>
              </a:spcBef>
              <a:spcAft>
                <a:spcPts val="0"/>
              </a:spcAft>
            </a:pPr>
            <a:r>
              <a:rPr lang="en-US" sz="800" dirty="0">
                <a:effectLst/>
              </a:rPr>
              <a:t>Goodfellow, I. J.; </a:t>
            </a:r>
            <a:r>
              <a:rPr lang="en-US" sz="800" dirty="0" err="1">
                <a:effectLst/>
              </a:rPr>
              <a:t>Pouget</a:t>
            </a:r>
            <a:r>
              <a:rPr lang="en-US" sz="800" dirty="0">
                <a:effectLst/>
              </a:rPr>
              <a:t>-Abadie, J.; Mirza, M.; Xu, B.; </a:t>
            </a:r>
            <a:r>
              <a:rPr lang="en-US" sz="800" dirty="0" err="1">
                <a:effectLst/>
              </a:rPr>
              <a:t>Warde</a:t>
            </a:r>
            <a:r>
              <a:rPr lang="en-US" sz="800" dirty="0">
                <a:effectLst/>
              </a:rPr>
              <a:t>-Farley, D.; </a:t>
            </a:r>
            <a:r>
              <a:rPr lang="en-US" sz="800" dirty="0" err="1">
                <a:effectLst/>
              </a:rPr>
              <a:t>Ozair</a:t>
            </a:r>
            <a:r>
              <a:rPr lang="en-US" sz="800" dirty="0">
                <a:effectLst/>
              </a:rPr>
              <a:t>, S.; Courville, A.; </a:t>
            </a:r>
            <a:r>
              <a:rPr lang="en-US" sz="800" dirty="0" err="1">
                <a:effectLst/>
              </a:rPr>
              <a:t>Bengio</a:t>
            </a:r>
            <a:r>
              <a:rPr lang="en-US" sz="800" dirty="0">
                <a:effectLst/>
              </a:rPr>
              <a:t>, Y. Generative Adversarial Networks. </a:t>
            </a:r>
            <a:r>
              <a:rPr lang="en-US" sz="800" dirty="0" err="1">
                <a:effectLst/>
              </a:rPr>
              <a:t>arXiv</a:t>
            </a:r>
            <a:r>
              <a:rPr lang="en-US" sz="800" dirty="0">
                <a:effectLst/>
              </a:rPr>
              <a:t> June 10, 2014. </a:t>
            </a:r>
            <a:r>
              <a:rPr lang="en-US" sz="800" dirty="0">
                <a:effectLst/>
                <a:hlinkClick r:id="rId6"/>
              </a:rPr>
              <a:t>https://doi.org/10.48550/arXiv.1406.2661</a:t>
            </a:r>
            <a:r>
              <a:rPr lang="en-US" sz="800" dirty="0">
                <a:effectLst/>
              </a:rPr>
              <a:t>.</a:t>
            </a:r>
          </a:p>
        </p:txBody>
      </p:sp>
    </p:spTree>
    <p:extLst>
      <p:ext uri="{BB962C8B-B14F-4D97-AF65-F5344CB8AC3E}">
        <p14:creationId xmlns:p14="http://schemas.microsoft.com/office/powerpoint/2010/main" val="3713684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D4102-D1D9-40AB-8193-9E367233F797}"/>
              </a:ext>
            </a:extLst>
          </p:cNvPr>
          <p:cNvSpPr>
            <a:spLocks noGrp="1"/>
          </p:cNvSpPr>
          <p:nvPr>
            <p:ph type="title"/>
          </p:nvPr>
        </p:nvSpPr>
        <p:spPr/>
        <p:txBody>
          <a:bodyPr/>
          <a:lstStyle/>
          <a:p>
            <a:r>
              <a:rPr lang="en" altLang="zh-TW" sz="3200" i="0" dirty="0">
                <a:effectLst/>
                <a:latin typeface="+mj-lt"/>
              </a:rPr>
              <a:t>Generative  Adversarial Network (GAN)</a:t>
            </a:r>
            <a:endParaRPr lang="en-US" dirty="0"/>
          </a:p>
        </p:txBody>
      </p:sp>
      <p:sp>
        <p:nvSpPr>
          <p:cNvPr id="4" name="投影片編號版面配置區 3">
            <a:extLst>
              <a:ext uri="{FF2B5EF4-FFF2-40B4-BE49-F238E27FC236}">
                <a16:creationId xmlns:a16="http://schemas.microsoft.com/office/drawing/2014/main" id="{4FD9A504-DABE-480E-A4C7-0B476A147A15}"/>
              </a:ext>
            </a:extLst>
          </p:cNvPr>
          <p:cNvSpPr>
            <a:spLocks noGrp="1"/>
          </p:cNvSpPr>
          <p:nvPr>
            <p:ph type="sldNum" sz="quarter" idx="12"/>
          </p:nvPr>
        </p:nvSpPr>
        <p:spPr/>
        <p:txBody>
          <a:bodyPr/>
          <a:lstStyle/>
          <a:p>
            <a:fld id="{E1EB6482-E8AD-494A-B82D-562298BE05A7}" type="slidenum">
              <a:rPr lang="zh-TW" altLang="en-US" smtClean="0"/>
              <a:pPr/>
              <a:t>58</a:t>
            </a:fld>
            <a:endParaRPr lang="zh-TW" altLang="en-US"/>
          </a:p>
        </p:txBody>
      </p:sp>
      <p:sp>
        <p:nvSpPr>
          <p:cNvPr id="12" name="文字方塊 11">
            <a:extLst>
              <a:ext uri="{FF2B5EF4-FFF2-40B4-BE49-F238E27FC236}">
                <a16:creationId xmlns:a16="http://schemas.microsoft.com/office/drawing/2014/main" id="{6604E046-4D19-4145-8755-8E0A4280D89F}"/>
              </a:ext>
            </a:extLst>
          </p:cNvPr>
          <p:cNvSpPr txBox="1"/>
          <p:nvPr/>
        </p:nvSpPr>
        <p:spPr>
          <a:xfrm>
            <a:off x="0" y="6536864"/>
            <a:ext cx="4230188" cy="338554"/>
          </a:xfrm>
          <a:prstGeom prst="rect">
            <a:avLst/>
          </a:prstGeom>
          <a:noFill/>
        </p:spPr>
        <p:txBody>
          <a:bodyPr wrap="square">
            <a:spAutoFit/>
          </a:bodyPr>
          <a:lstStyle/>
          <a:p>
            <a:pPr>
              <a:spcBef>
                <a:spcPts val="0"/>
              </a:spcBef>
              <a:spcAft>
                <a:spcPts val="0"/>
              </a:spcAft>
            </a:pPr>
            <a:r>
              <a:rPr lang="en-US" sz="800" dirty="0">
                <a:effectLst/>
              </a:rPr>
              <a:t>Goodfellow, I.; </a:t>
            </a:r>
            <a:r>
              <a:rPr lang="en-US" sz="800" dirty="0" err="1">
                <a:effectLst/>
              </a:rPr>
              <a:t>Pouget</a:t>
            </a:r>
            <a:r>
              <a:rPr lang="en-US" sz="800" dirty="0">
                <a:effectLst/>
              </a:rPr>
              <a:t>-Abadie, J.; Mirza, M.; Xu, B.; </a:t>
            </a:r>
            <a:r>
              <a:rPr lang="en-US" sz="800" dirty="0" err="1">
                <a:effectLst/>
              </a:rPr>
              <a:t>Warde</a:t>
            </a:r>
            <a:r>
              <a:rPr lang="en-US" sz="800" dirty="0">
                <a:effectLst/>
              </a:rPr>
              <a:t>-Farley, D.; </a:t>
            </a:r>
            <a:r>
              <a:rPr lang="en-US" sz="800" dirty="0" err="1">
                <a:effectLst/>
              </a:rPr>
              <a:t>Ozair</a:t>
            </a:r>
            <a:r>
              <a:rPr lang="en-US" sz="800" dirty="0">
                <a:effectLst/>
              </a:rPr>
              <a:t>, S.; Courville, A.; </a:t>
            </a:r>
            <a:r>
              <a:rPr lang="en-US" sz="800" dirty="0" err="1">
                <a:effectLst/>
              </a:rPr>
              <a:t>Bengio</a:t>
            </a:r>
            <a:r>
              <a:rPr lang="en-US" sz="800" dirty="0">
                <a:effectLst/>
              </a:rPr>
              <a:t>, Y. Generative Adversarial Networks. </a:t>
            </a:r>
            <a:r>
              <a:rPr lang="en-US" sz="800" i="1" dirty="0" err="1">
                <a:effectLst/>
              </a:rPr>
              <a:t>Commun</a:t>
            </a:r>
            <a:r>
              <a:rPr lang="en-US" sz="800" i="1" dirty="0">
                <a:effectLst/>
              </a:rPr>
              <a:t>. ACM</a:t>
            </a:r>
            <a:r>
              <a:rPr lang="en-US" sz="800" dirty="0">
                <a:effectLst/>
              </a:rPr>
              <a:t> </a:t>
            </a:r>
            <a:r>
              <a:rPr lang="en-US" sz="800" b="1" dirty="0">
                <a:effectLst/>
              </a:rPr>
              <a:t>2020</a:t>
            </a:r>
            <a:r>
              <a:rPr lang="en-US" sz="800" dirty="0">
                <a:effectLst/>
              </a:rPr>
              <a:t>, </a:t>
            </a:r>
            <a:r>
              <a:rPr lang="en-US" sz="800" i="1" dirty="0">
                <a:effectLst/>
              </a:rPr>
              <a:t>63</a:t>
            </a:r>
            <a:r>
              <a:rPr lang="en-US" sz="800" dirty="0">
                <a:effectLst/>
              </a:rPr>
              <a:t>, 139</a:t>
            </a:r>
          </a:p>
        </p:txBody>
      </p:sp>
      <p:pic>
        <p:nvPicPr>
          <p:cNvPr id="13" name="圖片 12">
            <a:extLst>
              <a:ext uri="{FF2B5EF4-FFF2-40B4-BE49-F238E27FC236}">
                <a16:creationId xmlns:a16="http://schemas.microsoft.com/office/drawing/2014/main" id="{DC55FBB8-8D69-4874-9C32-8AF4A51970EC}"/>
              </a:ext>
            </a:extLst>
          </p:cNvPr>
          <p:cNvPicPr>
            <a:picLocks noChangeAspect="1"/>
          </p:cNvPicPr>
          <p:nvPr/>
        </p:nvPicPr>
        <p:blipFill>
          <a:blip r:embed="rId2"/>
          <a:stretch>
            <a:fillRect/>
          </a:stretch>
        </p:blipFill>
        <p:spPr>
          <a:xfrm>
            <a:off x="693611" y="1211193"/>
            <a:ext cx="7756778" cy="2260190"/>
          </a:xfrm>
          <a:prstGeom prst="rect">
            <a:avLst/>
          </a:prstGeom>
        </p:spPr>
      </p:pic>
      <p:pic>
        <p:nvPicPr>
          <p:cNvPr id="14" name="圖片 13">
            <a:extLst>
              <a:ext uri="{FF2B5EF4-FFF2-40B4-BE49-F238E27FC236}">
                <a16:creationId xmlns:a16="http://schemas.microsoft.com/office/drawing/2014/main" id="{4FCCFB5C-E09C-4CBA-BAE2-B4FDADD4E9F7}"/>
              </a:ext>
            </a:extLst>
          </p:cNvPr>
          <p:cNvPicPr>
            <a:picLocks noChangeAspect="1"/>
          </p:cNvPicPr>
          <p:nvPr/>
        </p:nvPicPr>
        <p:blipFill>
          <a:blip r:embed="rId3"/>
          <a:stretch>
            <a:fillRect/>
          </a:stretch>
        </p:blipFill>
        <p:spPr>
          <a:xfrm>
            <a:off x="1433840" y="3837312"/>
            <a:ext cx="2127966" cy="2136333"/>
          </a:xfrm>
          <a:prstGeom prst="rect">
            <a:avLst/>
          </a:prstGeom>
        </p:spPr>
      </p:pic>
      <p:pic>
        <p:nvPicPr>
          <p:cNvPr id="15" name="圖片 14">
            <a:extLst>
              <a:ext uri="{FF2B5EF4-FFF2-40B4-BE49-F238E27FC236}">
                <a16:creationId xmlns:a16="http://schemas.microsoft.com/office/drawing/2014/main" id="{F9E1A163-72DF-44F0-9A44-F3FA8C69D653}"/>
              </a:ext>
            </a:extLst>
          </p:cNvPr>
          <p:cNvPicPr>
            <a:picLocks noChangeAspect="1"/>
          </p:cNvPicPr>
          <p:nvPr/>
        </p:nvPicPr>
        <p:blipFill>
          <a:blip r:embed="rId4"/>
          <a:stretch>
            <a:fillRect/>
          </a:stretch>
        </p:blipFill>
        <p:spPr>
          <a:xfrm>
            <a:off x="4168721" y="3684529"/>
            <a:ext cx="3687808" cy="2406889"/>
          </a:xfrm>
          <a:prstGeom prst="rect">
            <a:avLst/>
          </a:prstGeom>
        </p:spPr>
      </p:pic>
    </p:spTree>
    <p:extLst>
      <p:ext uri="{BB962C8B-B14F-4D97-AF65-F5344CB8AC3E}">
        <p14:creationId xmlns:p14="http://schemas.microsoft.com/office/powerpoint/2010/main" val="1687239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F49115-E8B9-F4FF-E704-2CE0B095F20D}"/>
              </a:ext>
            </a:extLst>
          </p:cNvPr>
          <p:cNvSpPr>
            <a:spLocks noGrp="1"/>
          </p:cNvSpPr>
          <p:nvPr>
            <p:ph type="title"/>
          </p:nvPr>
        </p:nvSpPr>
        <p:spPr>
          <a:xfrm>
            <a:off x="2474976" y="0"/>
            <a:ext cx="6815328" cy="651600"/>
          </a:xfrm>
        </p:spPr>
        <p:txBody>
          <a:bodyPr/>
          <a:lstStyle/>
          <a:p>
            <a:pPr algn="ctr"/>
            <a:r>
              <a:rPr lang="en" altLang="zh-TW" sz="2600" i="0" dirty="0">
                <a:effectLst/>
                <a:latin typeface="+mj-lt"/>
              </a:rPr>
              <a:t>Generative  Adversarial Network (GAN)</a:t>
            </a:r>
            <a:endParaRPr kumimoji="1" lang="zh-TW" altLang="en-US" sz="2600" dirty="0">
              <a:latin typeface="+mj-lt"/>
            </a:endParaRPr>
          </a:p>
        </p:txBody>
      </p:sp>
      <p:sp>
        <p:nvSpPr>
          <p:cNvPr id="3" name="內容版面配置區 2">
            <a:extLst>
              <a:ext uri="{FF2B5EF4-FFF2-40B4-BE49-F238E27FC236}">
                <a16:creationId xmlns:a16="http://schemas.microsoft.com/office/drawing/2014/main" id="{26E067EC-C152-4728-03BF-5FA29D65C07A}"/>
              </a:ext>
            </a:extLst>
          </p:cNvPr>
          <p:cNvSpPr>
            <a:spLocks noGrp="1"/>
          </p:cNvSpPr>
          <p:nvPr>
            <p:ph idx="1"/>
          </p:nvPr>
        </p:nvSpPr>
        <p:spPr>
          <a:xfrm>
            <a:off x="457200" y="1142252"/>
            <a:ext cx="8229600" cy="5408763"/>
          </a:xfrm>
        </p:spPr>
        <p:txBody>
          <a:bodyPr/>
          <a:lstStyle/>
          <a:p>
            <a:r>
              <a:rPr kumimoji="1" lang="en-US" altLang="zh-TW" dirty="0"/>
              <a:t>GAN  : </a:t>
            </a:r>
            <a:r>
              <a:rPr lang="en" altLang="zh-TW" b="0" i="0" dirty="0">
                <a:solidFill>
                  <a:srgbClr val="202122"/>
                </a:solidFill>
                <a:effectLst/>
              </a:rPr>
              <a:t>The core idea of a GAN is based on the "indirect" training through the discriminator, another neural network that can tell how "realistic" the input seems, which itself is also being updated dynamically.</a:t>
            </a:r>
            <a:r>
              <a:rPr lang="en" altLang="zh-TW" b="0" i="0" dirty="0">
                <a:solidFill>
                  <a:srgbClr val="D1D5DB"/>
                </a:solidFill>
                <a:effectLst/>
              </a:rPr>
              <a:t> </a:t>
            </a:r>
            <a:r>
              <a:rPr lang="en" altLang="zh-TW" b="0" i="0" dirty="0">
                <a:effectLst/>
              </a:rPr>
              <a:t>GANs are used for generating synthetic data that resembles a specific input dataset</a:t>
            </a:r>
            <a:endParaRPr kumimoji="1" lang="zh-TW" altLang="en-US" dirty="0"/>
          </a:p>
        </p:txBody>
      </p:sp>
      <p:sp>
        <p:nvSpPr>
          <p:cNvPr id="4" name="投影片編號版面配置區 3">
            <a:extLst>
              <a:ext uri="{FF2B5EF4-FFF2-40B4-BE49-F238E27FC236}">
                <a16:creationId xmlns:a16="http://schemas.microsoft.com/office/drawing/2014/main" id="{D70AA838-45D1-063A-A12F-FFA0506D8FEE}"/>
              </a:ext>
            </a:extLst>
          </p:cNvPr>
          <p:cNvSpPr>
            <a:spLocks noGrp="1"/>
          </p:cNvSpPr>
          <p:nvPr>
            <p:ph type="sldNum" sz="quarter" idx="12"/>
          </p:nvPr>
        </p:nvSpPr>
        <p:spPr/>
        <p:txBody>
          <a:bodyPr/>
          <a:lstStyle/>
          <a:p>
            <a:fld id="{E1EB6482-E8AD-494A-B82D-562298BE05A7}" type="slidenum">
              <a:rPr lang="zh-TW" altLang="en-US" smtClean="0"/>
              <a:pPr/>
              <a:t>59</a:t>
            </a:fld>
            <a:endParaRPr lang="zh-TW" altLang="en-US"/>
          </a:p>
        </p:txBody>
      </p:sp>
      <p:pic>
        <p:nvPicPr>
          <p:cNvPr id="2050" name="Picture 2">
            <a:extLst>
              <a:ext uri="{FF2B5EF4-FFF2-40B4-BE49-F238E27FC236}">
                <a16:creationId xmlns:a16="http://schemas.microsoft.com/office/drawing/2014/main" id="{A0197205-5B27-5FB3-39AC-572B48AF6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420" y="3547276"/>
            <a:ext cx="6242304" cy="301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96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title"/>
          </p:nvPr>
        </p:nvSpPr>
        <p:spPr/>
        <p:txBody>
          <a:bodyPr/>
          <a:lstStyle/>
          <a:p>
            <a:pPr>
              <a:lnSpc>
                <a:spcPct val="100000"/>
              </a:lnSpc>
            </a:pPr>
            <a:r>
              <a:rPr lang="en-US" altLang="zh-TW" sz="2800" dirty="0"/>
              <a:t>Functional form</a:t>
            </a:r>
            <a:endParaRPr lang="en-US" sz="2800" dirty="0"/>
          </a:p>
        </p:txBody>
      </p:sp>
      <p:sp>
        <p:nvSpPr>
          <p:cNvPr id="8" name="Slide Number Placeholder 7">
            <a:extLst>
              <a:ext uri="{FF2B5EF4-FFF2-40B4-BE49-F238E27FC236}">
                <a16:creationId xmlns:a16="http://schemas.microsoft.com/office/drawing/2014/main" id="{37401619-ACC5-2DFE-5B01-4D80AB036016}"/>
              </a:ext>
            </a:extLst>
          </p:cNvPr>
          <p:cNvSpPr>
            <a:spLocks noGrp="1"/>
          </p:cNvSpPr>
          <p:nvPr>
            <p:ph type="sldNum" sz="quarter" idx="12"/>
          </p:nvPr>
        </p:nvSpPr>
        <p:spPr/>
        <p:txBody>
          <a:bodyPr/>
          <a:lstStyle/>
          <a:p>
            <a:fld id="{E1EB6482-E8AD-494A-B82D-562298BE05A7}" type="slidenum">
              <a:rPr lang="zh-TW" altLang="en-US" smtClean="0"/>
              <a:pPr/>
              <a:t>6</a:t>
            </a:fld>
            <a:endParaRPr lang="zh-TW" altLang="en-US" dirty="0"/>
          </a:p>
        </p:txBody>
      </p:sp>
      <p:sp>
        <p:nvSpPr>
          <p:cNvPr id="9" name="TextBox 9">
            <a:extLst>
              <a:ext uri="{FF2B5EF4-FFF2-40B4-BE49-F238E27FC236}">
                <a16:creationId xmlns:a16="http://schemas.microsoft.com/office/drawing/2014/main" id="{5E2745AC-C32C-435F-AB21-E6BBF83D79E7}"/>
              </a:ext>
            </a:extLst>
          </p:cNvPr>
          <p:cNvSpPr txBox="1"/>
          <p:nvPr/>
        </p:nvSpPr>
        <p:spPr>
          <a:xfrm>
            <a:off x="390544" y="777196"/>
            <a:ext cx="8296256" cy="1938992"/>
          </a:xfrm>
          <a:prstGeom prst="rect">
            <a:avLst/>
          </a:prstGeom>
          <a:noFill/>
        </p:spPr>
        <p:txBody>
          <a:bodyPr wrap="square" rtlCol="0">
            <a:spAutoFit/>
          </a:bodyPr>
          <a:lstStyle/>
          <a:p>
            <a:pPr algn="just"/>
            <a:r>
              <a:rPr lang="en-US" altLang="zh-TW" sz="2400" dirty="0"/>
              <a:t>Unfortunately, no analytical derivation has been found for the correlation energy density even for UEG. Hence, instead, </a:t>
            </a:r>
            <a:r>
              <a:rPr lang="en-US" altLang="zh-TW" sz="2400" dirty="0" err="1"/>
              <a:t>Vosko</a:t>
            </a:r>
            <a:r>
              <a:rPr lang="en-US" altLang="zh-TW" sz="2400" dirty="0"/>
              <a:t>, Wilk, and </a:t>
            </a:r>
            <a:r>
              <a:rPr lang="en-US" altLang="zh-TW" sz="2400" dirty="0" err="1"/>
              <a:t>Nusair</a:t>
            </a:r>
            <a:r>
              <a:rPr lang="en-US" altLang="zh-TW" sz="2400" dirty="0"/>
              <a:t> (VWN) proposed a local functionals that </a:t>
            </a:r>
            <a:r>
              <a:rPr lang="en-US" altLang="zh-TW" sz="2400" i="1" dirty="0"/>
              <a:t>fit</a:t>
            </a:r>
            <a:r>
              <a:rPr lang="en-US" altLang="zh-TW" sz="2400" dirty="0"/>
              <a:t> numerical results of simulations of correlations energies from quantum Monte Carlo techniques.</a:t>
            </a:r>
            <a:endParaRPr lang="en-US" sz="2400" baseline="-25000" dirty="0"/>
          </a:p>
        </p:txBody>
      </p:sp>
      <p:sp>
        <p:nvSpPr>
          <p:cNvPr id="15" name="TextBox 9">
            <a:extLst>
              <a:ext uri="{FF2B5EF4-FFF2-40B4-BE49-F238E27FC236}">
                <a16:creationId xmlns:a16="http://schemas.microsoft.com/office/drawing/2014/main" id="{62CF3506-5E1D-4727-8E39-5CA23B91DA1A}"/>
              </a:ext>
            </a:extLst>
          </p:cNvPr>
          <p:cNvSpPr txBox="1"/>
          <p:nvPr/>
        </p:nvSpPr>
        <p:spPr>
          <a:xfrm>
            <a:off x="390544" y="5175910"/>
            <a:ext cx="8296256" cy="461665"/>
          </a:xfrm>
          <a:prstGeom prst="rect">
            <a:avLst/>
          </a:prstGeom>
          <a:noFill/>
        </p:spPr>
        <p:txBody>
          <a:bodyPr wrap="square" rtlCol="0">
            <a:spAutoFit/>
          </a:bodyPr>
          <a:lstStyle/>
          <a:p>
            <a:pPr algn="just"/>
            <a:r>
              <a:rPr lang="en-US" sz="2400" dirty="0"/>
              <a:t>The constants A, x0, b, and c were fitted.</a:t>
            </a:r>
          </a:p>
        </p:txBody>
      </p:sp>
      <p:pic>
        <p:nvPicPr>
          <p:cNvPr id="5" name="圖片 4">
            <a:extLst>
              <a:ext uri="{FF2B5EF4-FFF2-40B4-BE49-F238E27FC236}">
                <a16:creationId xmlns:a16="http://schemas.microsoft.com/office/drawing/2014/main" id="{954D207E-6B8F-4CB1-8DD7-6727CE357F7B}"/>
              </a:ext>
            </a:extLst>
          </p:cNvPr>
          <p:cNvPicPr>
            <a:picLocks noChangeAspect="1"/>
          </p:cNvPicPr>
          <p:nvPr/>
        </p:nvPicPr>
        <p:blipFill>
          <a:blip r:embed="rId3"/>
          <a:stretch>
            <a:fillRect/>
          </a:stretch>
        </p:blipFill>
        <p:spPr>
          <a:xfrm>
            <a:off x="616120" y="2716188"/>
            <a:ext cx="8137336" cy="1696498"/>
          </a:xfrm>
          <a:prstGeom prst="rect">
            <a:avLst/>
          </a:prstGeom>
        </p:spPr>
      </p:pic>
      <p:pic>
        <p:nvPicPr>
          <p:cNvPr id="6" name="圖片 5">
            <a:extLst>
              <a:ext uri="{FF2B5EF4-FFF2-40B4-BE49-F238E27FC236}">
                <a16:creationId xmlns:a16="http://schemas.microsoft.com/office/drawing/2014/main" id="{1CE04070-BB92-4D4A-BEE6-30CBC956CA4B}"/>
              </a:ext>
            </a:extLst>
          </p:cNvPr>
          <p:cNvPicPr>
            <a:picLocks noChangeAspect="1"/>
          </p:cNvPicPr>
          <p:nvPr/>
        </p:nvPicPr>
        <p:blipFill rotWithShape="1">
          <a:blip r:embed="rId4"/>
          <a:srcRect t="7734"/>
          <a:stretch/>
        </p:blipFill>
        <p:spPr>
          <a:xfrm>
            <a:off x="616120" y="4417766"/>
            <a:ext cx="2450353" cy="726020"/>
          </a:xfrm>
          <a:prstGeom prst="rect">
            <a:avLst/>
          </a:prstGeom>
        </p:spPr>
      </p:pic>
    </p:spTree>
    <p:extLst>
      <p:ext uri="{BB962C8B-B14F-4D97-AF65-F5344CB8AC3E}">
        <p14:creationId xmlns:p14="http://schemas.microsoft.com/office/powerpoint/2010/main" val="1902613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D2D0DD-5CF1-4A55-9B43-BD76B4EC03F8}"/>
              </a:ext>
            </a:extLst>
          </p:cNvPr>
          <p:cNvSpPr>
            <a:spLocks noGrp="1"/>
          </p:cNvSpPr>
          <p:nvPr>
            <p:ph type="title"/>
          </p:nvPr>
        </p:nvSpPr>
        <p:spPr/>
        <p:txBody>
          <a:bodyPr/>
          <a:lstStyle/>
          <a:p>
            <a:r>
              <a:rPr lang="en-US" sz="2800" dirty="0"/>
              <a:t>Objective-Reinforced Generative Adversarial Networks (ORGAN)</a:t>
            </a:r>
            <a:endParaRPr lang="en-US" dirty="0"/>
          </a:p>
        </p:txBody>
      </p:sp>
      <p:sp>
        <p:nvSpPr>
          <p:cNvPr id="4" name="投影片編號版面配置區 3">
            <a:extLst>
              <a:ext uri="{FF2B5EF4-FFF2-40B4-BE49-F238E27FC236}">
                <a16:creationId xmlns:a16="http://schemas.microsoft.com/office/drawing/2014/main" id="{ED723329-B34E-4BE2-9FA0-3583B6E5A52E}"/>
              </a:ext>
            </a:extLst>
          </p:cNvPr>
          <p:cNvSpPr>
            <a:spLocks noGrp="1"/>
          </p:cNvSpPr>
          <p:nvPr>
            <p:ph type="sldNum" sz="quarter" idx="12"/>
          </p:nvPr>
        </p:nvSpPr>
        <p:spPr/>
        <p:txBody>
          <a:bodyPr/>
          <a:lstStyle/>
          <a:p>
            <a:fld id="{E1EB6482-E8AD-494A-B82D-562298BE05A7}" type="slidenum">
              <a:rPr lang="zh-TW" altLang="en-US" smtClean="0"/>
              <a:pPr/>
              <a:t>60</a:t>
            </a:fld>
            <a:endParaRPr lang="zh-TW" altLang="en-US"/>
          </a:p>
        </p:txBody>
      </p:sp>
      <p:sp>
        <p:nvSpPr>
          <p:cNvPr id="6" name="TextBox 5">
            <a:extLst>
              <a:ext uri="{FF2B5EF4-FFF2-40B4-BE49-F238E27FC236}">
                <a16:creationId xmlns:a16="http://schemas.microsoft.com/office/drawing/2014/main" id="{26DC09A9-A510-1CED-AAB1-7B6E15B8DB6D}"/>
              </a:ext>
            </a:extLst>
          </p:cNvPr>
          <p:cNvSpPr txBox="1"/>
          <p:nvPr/>
        </p:nvSpPr>
        <p:spPr>
          <a:xfrm>
            <a:off x="-15411" y="6537324"/>
            <a:ext cx="6323743" cy="338554"/>
          </a:xfrm>
          <a:prstGeom prst="rect">
            <a:avLst/>
          </a:prstGeom>
          <a:noFill/>
        </p:spPr>
        <p:txBody>
          <a:bodyPr wrap="square">
            <a:spAutoFit/>
          </a:bodyPr>
          <a:lstStyle/>
          <a:p>
            <a:pPr>
              <a:spcBef>
                <a:spcPts val="0"/>
              </a:spcBef>
              <a:spcAft>
                <a:spcPts val="0"/>
              </a:spcAft>
            </a:pPr>
            <a:r>
              <a:rPr lang="en-US" sz="800" dirty="0">
                <a:effectLst/>
              </a:rPr>
              <a:t>Guimaraes, G. L.; Sanchez-</a:t>
            </a:r>
            <a:r>
              <a:rPr lang="en-US" sz="800" dirty="0" err="1">
                <a:effectLst/>
              </a:rPr>
              <a:t>Lengeling</a:t>
            </a:r>
            <a:r>
              <a:rPr lang="en-US" sz="800" dirty="0">
                <a:effectLst/>
              </a:rPr>
              <a:t>, B.; </a:t>
            </a:r>
            <a:r>
              <a:rPr lang="en-US" sz="800" dirty="0" err="1">
                <a:effectLst/>
              </a:rPr>
              <a:t>Outeiral</a:t>
            </a:r>
            <a:r>
              <a:rPr lang="en-US" sz="800" dirty="0">
                <a:effectLst/>
              </a:rPr>
              <a:t>, C.; Farias, P. L. C.; </a:t>
            </a:r>
            <a:r>
              <a:rPr lang="en-US" sz="800" dirty="0" err="1">
                <a:effectLst/>
              </a:rPr>
              <a:t>Aspuru-Guzik</a:t>
            </a:r>
            <a:r>
              <a:rPr lang="en-US" sz="800" dirty="0">
                <a:effectLst/>
              </a:rPr>
              <a:t>, A. Objective-Reinforced Generative Adversarial Networks (ORGAN) for Sequence Generation Models. </a:t>
            </a:r>
            <a:r>
              <a:rPr lang="en-US" sz="800" dirty="0" err="1">
                <a:effectLst/>
              </a:rPr>
              <a:t>arXiv</a:t>
            </a:r>
            <a:r>
              <a:rPr lang="en-US" sz="800" dirty="0">
                <a:effectLst/>
              </a:rPr>
              <a:t> February 6, 2018. </a:t>
            </a:r>
            <a:r>
              <a:rPr lang="en-US" sz="800" dirty="0">
                <a:effectLst/>
                <a:hlinkClick r:id="rId2"/>
              </a:rPr>
              <a:t>https://doi.org/10.48550/arXiv.1705.10843</a:t>
            </a:r>
            <a:r>
              <a:rPr lang="en-US" sz="800" dirty="0">
                <a:effectLst/>
              </a:rPr>
              <a:t>.</a:t>
            </a:r>
          </a:p>
        </p:txBody>
      </p:sp>
      <p:pic>
        <p:nvPicPr>
          <p:cNvPr id="7" name="Picture 6">
            <a:extLst>
              <a:ext uri="{FF2B5EF4-FFF2-40B4-BE49-F238E27FC236}">
                <a16:creationId xmlns:a16="http://schemas.microsoft.com/office/drawing/2014/main" id="{DB4198A6-942E-F8EE-945A-E03E73C03EE2}"/>
              </a:ext>
            </a:extLst>
          </p:cNvPr>
          <p:cNvPicPr>
            <a:picLocks noChangeAspect="1"/>
          </p:cNvPicPr>
          <p:nvPr/>
        </p:nvPicPr>
        <p:blipFill>
          <a:blip r:embed="rId3"/>
          <a:stretch>
            <a:fillRect/>
          </a:stretch>
        </p:blipFill>
        <p:spPr>
          <a:xfrm>
            <a:off x="595259" y="1431070"/>
            <a:ext cx="7953481" cy="2642143"/>
          </a:xfrm>
          <a:prstGeom prst="rect">
            <a:avLst/>
          </a:prstGeom>
        </p:spPr>
      </p:pic>
      <p:sp>
        <p:nvSpPr>
          <p:cNvPr id="9" name="TextBox 8">
            <a:extLst>
              <a:ext uri="{FF2B5EF4-FFF2-40B4-BE49-F238E27FC236}">
                <a16:creationId xmlns:a16="http://schemas.microsoft.com/office/drawing/2014/main" id="{B98081F8-FBD8-ACE2-837E-7BB404AD07FA}"/>
              </a:ext>
            </a:extLst>
          </p:cNvPr>
          <p:cNvSpPr txBox="1"/>
          <p:nvPr/>
        </p:nvSpPr>
        <p:spPr>
          <a:xfrm>
            <a:off x="595259" y="4415370"/>
            <a:ext cx="3169578" cy="646331"/>
          </a:xfrm>
          <a:prstGeom prst="rect">
            <a:avLst/>
          </a:prstGeom>
          <a:noFill/>
        </p:spPr>
        <p:txBody>
          <a:bodyPr wrap="square">
            <a:spAutoFit/>
          </a:bodyPr>
          <a:lstStyle/>
          <a:p>
            <a:r>
              <a:rPr lang="en-US" dirty="0" err="1"/>
              <a:t>Gθ</a:t>
            </a:r>
            <a:r>
              <a:rPr lang="en-US" dirty="0"/>
              <a:t> is a RNN with LSTM cells trained on ZINC database</a:t>
            </a:r>
          </a:p>
        </p:txBody>
      </p:sp>
      <p:sp>
        <p:nvSpPr>
          <p:cNvPr id="11" name="TextBox 10">
            <a:extLst>
              <a:ext uri="{FF2B5EF4-FFF2-40B4-BE49-F238E27FC236}">
                <a16:creationId xmlns:a16="http://schemas.microsoft.com/office/drawing/2014/main" id="{79A347D8-C081-CC6D-CFB3-D8CE2C76AD01}"/>
              </a:ext>
            </a:extLst>
          </p:cNvPr>
          <p:cNvSpPr txBox="1"/>
          <p:nvPr/>
        </p:nvSpPr>
        <p:spPr>
          <a:xfrm>
            <a:off x="595259" y="5080691"/>
            <a:ext cx="3827124" cy="646331"/>
          </a:xfrm>
          <a:prstGeom prst="rect">
            <a:avLst/>
          </a:prstGeom>
          <a:noFill/>
        </p:spPr>
        <p:txBody>
          <a:bodyPr wrap="square">
            <a:spAutoFit/>
          </a:bodyPr>
          <a:lstStyle/>
          <a:p>
            <a:r>
              <a:rPr lang="en-US" dirty="0" err="1"/>
              <a:t>Dφ</a:t>
            </a:r>
            <a:r>
              <a:rPr lang="en-US" dirty="0"/>
              <a:t> is Convolutional Neural Network (CNN) for text classification tasks</a:t>
            </a:r>
          </a:p>
        </p:txBody>
      </p:sp>
    </p:spTree>
    <p:extLst>
      <p:ext uri="{BB962C8B-B14F-4D97-AF65-F5344CB8AC3E}">
        <p14:creationId xmlns:p14="http://schemas.microsoft.com/office/powerpoint/2010/main" val="2579169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BB8D4-65BB-83A4-BEE0-1BC7D5DCF707}"/>
              </a:ext>
            </a:extLst>
          </p:cNvPr>
          <p:cNvSpPr>
            <a:spLocks noGrp="1"/>
          </p:cNvSpPr>
          <p:nvPr>
            <p:ph type="title"/>
          </p:nvPr>
        </p:nvSpPr>
        <p:spPr/>
        <p:txBody>
          <a:bodyPr/>
          <a:lstStyle/>
          <a:p>
            <a:r>
              <a:rPr lang="en-US" dirty="0"/>
              <a:t>GAN for molecule design</a:t>
            </a:r>
          </a:p>
        </p:txBody>
      </p:sp>
      <p:sp>
        <p:nvSpPr>
          <p:cNvPr id="4" name="Slide Number Placeholder 3">
            <a:extLst>
              <a:ext uri="{FF2B5EF4-FFF2-40B4-BE49-F238E27FC236}">
                <a16:creationId xmlns:a16="http://schemas.microsoft.com/office/drawing/2014/main" id="{798C41DE-D0A0-245B-8E69-0B3C8E276516}"/>
              </a:ext>
            </a:extLst>
          </p:cNvPr>
          <p:cNvSpPr>
            <a:spLocks noGrp="1"/>
          </p:cNvSpPr>
          <p:nvPr>
            <p:ph type="sldNum" sz="quarter" idx="12"/>
          </p:nvPr>
        </p:nvSpPr>
        <p:spPr/>
        <p:txBody>
          <a:bodyPr/>
          <a:lstStyle/>
          <a:p>
            <a:fld id="{E1EB6482-E8AD-494A-B82D-562298BE05A7}" type="slidenum">
              <a:rPr lang="zh-TW" altLang="en-US" smtClean="0"/>
              <a:pPr/>
              <a:t>61</a:t>
            </a:fld>
            <a:endParaRPr lang="zh-TW" altLang="en-US"/>
          </a:p>
        </p:txBody>
      </p:sp>
      <p:sp>
        <p:nvSpPr>
          <p:cNvPr id="5" name="TextBox 4">
            <a:extLst>
              <a:ext uri="{FF2B5EF4-FFF2-40B4-BE49-F238E27FC236}">
                <a16:creationId xmlns:a16="http://schemas.microsoft.com/office/drawing/2014/main" id="{5073F59B-7A2A-416A-3A2D-3DE9A3E0A868}"/>
              </a:ext>
            </a:extLst>
          </p:cNvPr>
          <p:cNvSpPr txBox="1"/>
          <p:nvPr/>
        </p:nvSpPr>
        <p:spPr>
          <a:xfrm>
            <a:off x="-15411" y="6537324"/>
            <a:ext cx="6323743" cy="338554"/>
          </a:xfrm>
          <a:prstGeom prst="rect">
            <a:avLst/>
          </a:prstGeom>
          <a:noFill/>
        </p:spPr>
        <p:txBody>
          <a:bodyPr wrap="square">
            <a:spAutoFit/>
          </a:bodyPr>
          <a:lstStyle/>
          <a:p>
            <a:pPr>
              <a:spcBef>
                <a:spcPts val="0"/>
              </a:spcBef>
              <a:spcAft>
                <a:spcPts val="0"/>
              </a:spcAft>
            </a:pPr>
            <a:r>
              <a:rPr lang="en-US" sz="800" dirty="0">
                <a:effectLst/>
              </a:rPr>
              <a:t>Guimaraes, G. L.; Sanchez-</a:t>
            </a:r>
            <a:r>
              <a:rPr lang="en-US" sz="800" dirty="0" err="1">
                <a:effectLst/>
              </a:rPr>
              <a:t>Lengeling</a:t>
            </a:r>
            <a:r>
              <a:rPr lang="en-US" sz="800" dirty="0">
                <a:effectLst/>
              </a:rPr>
              <a:t>, B.; </a:t>
            </a:r>
            <a:r>
              <a:rPr lang="en-US" sz="800" dirty="0" err="1">
                <a:effectLst/>
              </a:rPr>
              <a:t>Outeiral</a:t>
            </a:r>
            <a:r>
              <a:rPr lang="en-US" sz="800" dirty="0">
                <a:effectLst/>
              </a:rPr>
              <a:t>, C.; Farias, P. L. C.; </a:t>
            </a:r>
            <a:r>
              <a:rPr lang="en-US" sz="800" dirty="0" err="1">
                <a:effectLst/>
              </a:rPr>
              <a:t>Aspuru-Guzik</a:t>
            </a:r>
            <a:r>
              <a:rPr lang="en-US" sz="800" dirty="0">
                <a:effectLst/>
              </a:rPr>
              <a:t>, A. Objective-Reinforced Generative Adversarial Networks (ORGAN) for Sequence Generation Models. </a:t>
            </a:r>
            <a:r>
              <a:rPr lang="en-US" sz="800" dirty="0" err="1">
                <a:effectLst/>
              </a:rPr>
              <a:t>arXiv</a:t>
            </a:r>
            <a:r>
              <a:rPr lang="en-US" sz="800" dirty="0">
                <a:effectLst/>
              </a:rPr>
              <a:t> February 6, 2018. </a:t>
            </a:r>
            <a:r>
              <a:rPr lang="en-US" sz="800" dirty="0">
                <a:effectLst/>
                <a:hlinkClick r:id="rId3"/>
              </a:rPr>
              <a:t>https://doi.org/10.48550/arXiv.1705.10843</a:t>
            </a:r>
            <a:r>
              <a:rPr lang="en-US" sz="800" dirty="0">
                <a:effectLst/>
              </a:rPr>
              <a:t>.</a:t>
            </a:r>
          </a:p>
        </p:txBody>
      </p:sp>
      <p:grpSp>
        <p:nvGrpSpPr>
          <p:cNvPr id="10" name="Group 9">
            <a:extLst>
              <a:ext uri="{FF2B5EF4-FFF2-40B4-BE49-F238E27FC236}">
                <a16:creationId xmlns:a16="http://schemas.microsoft.com/office/drawing/2014/main" id="{4CB81320-6141-B407-4854-47D46B0BA554}"/>
              </a:ext>
            </a:extLst>
          </p:cNvPr>
          <p:cNvGrpSpPr/>
          <p:nvPr/>
        </p:nvGrpSpPr>
        <p:grpSpPr>
          <a:xfrm>
            <a:off x="4344926" y="1043638"/>
            <a:ext cx="3949203" cy="2317706"/>
            <a:chOff x="457200" y="1801504"/>
            <a:chExt cx="4213037" cy="2472545"/>
          </a:xfrm>
        </p:grpSpPr>
        <p:pic>
          <p:nvPicPr>
            <p:cNvPr id="6" name="Picture 5">
              <a:extLst>
                <a:ext uri="{FF2B5EF4-FFF2-40B4-BE49-F238E27FC236}">
                  <a16:creationId xmlns:a16="http://schemas.microsoft.com/office/drawing/2014/main" id="{6FAA7868-6400-8174-2242-62D62A408676}"/>
                </a:ext>
              </a:extLst>
            </p:cNvPr>
            <p:cNvPicPr>
              <a:picLocks noChangeAspect="1"/>
            </p:cNvPicPr>
            <p:nvPr/>
          </p:nvPicPr>
          <p:blipFill>
            <a:blip r:embed="rId4"/>
            <a:stretch>
              <a:fillRect/>
            </a:stretch>
          </p:blipFill>
          <p:spPr>
            <a:xfrm>
              <a:off x="457200" y="1801504"/>
              <a:ext cx="4213037" cy="2472545"/>
            </a:xfrm>
            <a:prstGeom prst="rect">
              <a:avLst/>
            </a:prstGeom>
          </p:spPr>
        </p:pic>
        <p:sp>
          <p:nvSpPr>
            <p:cNvPr id="7" name="TextBox 6">
              <a:extLst>
                <a:ext uri="{FF2B5EF4-FFF2-40B4-BE49-F238E27FC236}">
                  <a16:creationId xmlns:a16="http://schemas.microsoft.com/office/drawing/2014/main" id="{15B4796E-D81C-5C90-35DC-871120968796}"/>
                </a:ext>
              </a:extLst>
            </p:cNvPr>
            <p:cNvSpPr txBox="1"/>
            <p:nvPr/>
          </p:nvSpPr>
          <p:spPr>
            <a:xfrm>
              <a:off x="1263722" y="2968228"/>
              <a:ext cx="811441" cy="276999"/>
            </a:xfrm>
            <a:prstGeom prst="rect">
              <a:avLst/>
            </a:prstGeom>
            <a:noFill/>
          </p:spPr>
          <p:txBody>
            <a:bodyPr wrap="none" rtlCol="0">
              <a:spAutoFit/>
            </a:bodyPr>
            <a:lstStyle/>
            <a:p>
              <a:r>
                <a:rPr lang="en-US" sz="1200" dirty="0"/>
                <a:t>N = 5000</a:t>
              </a:r>
            </a:p>
          </p:txBody>
        </p:sp>
        <p:sp>
          <p:nvSpPr>
            <p:cNvPr id="8" name="TextBox 7">
              <a:extLst>
                <a:ext uri="{FF2B5EF4-FFF2-40B4-BE49-F238E27FC236}">
                  <a16:creationId xmlns:a16="http://schemas.microsoft.com/office/drawing/2014/main" id="{A5DEEE9F-CBB6-8D0A-2BA8-9CE1336FF4B4}"/>
                </a:ext>
              </a:extLst>
            </p:cNvPr>
            <p:cNvSpPr txBox="1"/>
            <p:nvPr/>
          </p:nvSpPr>
          <p:spPr>
            <a:xfrm>
              <a:off x="1263722" y="1969368"/>
              <a:ext cx="811441" cy="276999"/>
            </a:xfrm>
            <a:prstGeom prst="rect">
              <a:avLst/>
            </a:prstGeom>
            <a:noFill/>
          </p:spPr>
          <p:txBody>
            <a:bodyPr wrap="none" rtlCol="0">
              <a:spAutoFit/>
            </a:bodyPr>
            <a:lstStyle/>
            <a:p>
              <a:r>
                <a:rPr lang="en-US" sz="1200" dirty="0"/>
                <a:t>N = 5440</a:t>
              </a:r>
            </a:p>
          </p:txBody>
        </p:sp>
      </p:grpSp>
      <p:pic>
        <p:nvPicPr>
          <p:cNvPr id="9" name="Picture 8">
            <a:extLst>
              <a:ext uri="{FF2B5EF4-FFF2-40B4-BE49-F238E27FC236}">
                <a16:creationId xmlns:a16="http://schemas.microsoft.com/office/drawing/2014/main" id="{5962D74C-95D0-9C22-5623-E79CAA6AF272}"/>
              </a:ext>
            </a:extLst>
          </p:cNvPr>
          <p:cNvPicPr>
            <a:picLocks noChangeAspect="1"/>
          </p:cNvPicPr>
          <p:nvPr/>
        </p:nvPicPr>
        <p:blipFill>
          <a:blip r:embed="rId5"/>
          <a:stretch>
            <a:fillRect/>
          </a:stretch>
        </p:blipFill>
        <p:spPr>
          <a:xfrm>
            <a:off x="849870" y="3392488"/>
            <a:ext cx="7444259" cy="2786398"/>
          </a:xfrm>
          <a:prstGeom prst="rect">
            <a:avLst/>
          </a:prstGeom>
        </p:spPr>
      </p:pic>
      <p:pic>
        <p:nvPicPr>
          <p:cNvPr id="14" name="Picture 13">
            <a:extLst>
              <a:ext uri="{FF2B5EF4-FFF2-40B4-BE49-F238E27FC236}">
                <a16:creationId xmlns:a16="http://schemas.microsoft.com/office/drawing/2014/main" id="{F1DD98A7-F152-7F13-660B-18283D9D686B}"/>
              </a:ext>
            </a:extLst>
          </p:cNvPr>
          <p:cNvPicPr>
            <a:picLocks noChangeAspect="1"/>
          </p:cNvPicPr>
          <p:nvPr/>
        </p:nvPicPr>
        <p:blipFill>
          <a:blip r:embed="rId6"/>
          <a:stretch>
            <a:fillRect/>
          </a:stretch>
        </p:blipFill>
        <p:spPr>
          <a:xfrm>
            <a:off x="849870" y="1116092"/>
            <a:ext cx="3411591" cy="2276396"/>
          </a:xfrm>
          <a:prstGeom prst="rect">
            <a:avLst/>
          </a:prstGeom>
        </p:spPr>
      </p:pic>
    </p:spTree>
    <p:extLst>
      <p:ext uri="{BB962C8B-B14F-4D97-AF65-F5344CB8AC3E}">
        <p14:creationId xmlns:p14="http://schemas.microsoft.com/office/powerpoint/2010/main" val="431611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C4D5-35E9-CF1C-A96B-D2EDDF17AF98}"/>
              </a:ext>
            </a:extLst>
          </p:cNvPr>
          <p:cNvSpPr>
            <a:spLocks noGrp="1"/>
          </p:cNvSpPr>
          <p:nvPr>
            <p:ph type="title"/>
          </p:nvPr>
        </p:nvSpPr>
        <p:spPr/>
        <p:txBody>
          <a:bodyPr/>
          <a:lstStyle/>
          <a:p>
            <a:r>
              <a:rPr lang="en-US" dirty="0"/>
              <a:t>GAN for generating crystal structure</a:t>
            </a:r>
          </a:p>
        </p:txBody>
      </p:sp>
      <p:sp>
        <p:nvSpPr>
          <p:cNvPr id="4" name="Slide Number Placeholder 3">
            <a:extLst>
              <a:ext uri="{FF2B5EF4-FFF2-40B4-BE49-F238E27FC236}">
                <a16:creationId xmlns:a16="http://schemas.microsoft.com/office/drawing/2014/main" id="{1D9B68C3-60FA-6E90-FC01-811A502BBCF5}"/>
              </a:ext>
            </a:extLst>
          </p:cNvPr>
          <p:cNvSpPr>
            <a:spLocks noGrp="1"/>
          </p:cNvSpPr>
          <p:nvPr>
            <p:ph type="sldNum" sz="quarter" idx="12"/>
          </p:nvPr>
        </p:nvSpPr>
        <p:spPr/>
        <p:txBody>
          <a:bodyPr/>
          <a:lstStyle/>
          <a:p>
            <a:fld id="{E1EB6482-E8AD-494A-B82D-562298BE05A7}" type="slidenum">
              <a:rPr lang="zh-TW" altLang="en-US" smtClean="0"/>
              <a:pPr/>
              <a:t>62</a:t>
            </a:fld>
            <a:endParaRPr lang="zh-TW" altLang="en-US"/>
          </a:p>
        </p:txBody>
      </p:sp>
      <p:pic>
        <p:nvPicPr>
          <p:cNvPr id="14338" name="Picture 2" descr="Figure 1">
            <a:extLst>
              <a:ext uri="{FF2B5EF4-FFF2-40B4-BE49-F238E27FC236}">
                <a16:creationId xmlns:a16="http://schemas.microsoft.com/office/drawing/2014/main" id="{C3D9406D-D0C2-8DF7-B97A-AF87F8D978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155"/>
          <a:stretch/>
        </p:blipFill>
        <p:spPr bwMode="auto">
          <a:xfrm>
            <a:off x="363711" y="1152820"/>
            <a:ext cx="4034117" cy="169969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Figure 1">
            <a:extLst>
              <a:ext uri="{FF2B5EF4-FFF2-40B4-BE49-F238E27FC236}">
                <a16:creationId xmlns:a16="http://schemas.microsoft.com/office/drawing/2014/main" id="{990E18E7-E8EA-4566-8DEF-C194D740C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173" y="1152820"/>
            <a:ext cx="4047344" cy="2468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1DA979-0199-796C-5D20-3B02CF0A7F2D}"/>
              </a:ext>
            </a:extLst>
          </p:cNvPr>
          <p:cNvSpPr txBox="1"/>
          <p:nvPr/>
        </p:nvSpPr>
        <p:spPr>
          <a:xfrm>
            <a:off x="-16137" y="6642556"/>
            <a:ext cx="7008607" cy="215444"/>
          </a:xfrm>
          <a:prstGeom prst="rect">
            <a:avLst/>
          </a:prstGeom>
          <a:noFill/>
        </p:spPr>
        <p:txBody>
          <a:bodyPr wrap="square">
            <a:spAutoFit/>
          </a:bodyPr>
          <a:lstStyle/>
          <a:p>
            <a:pPr>
              <a:spcBef>
                <a:spcPts val="0"/>
              </a:spcBef>
              <a:spcAft>
                <a:spcPts val="0"/>
              </a:spcAft>
            </a:pPr>
            <a:r>
              <a:rPr lang="en-US" sz="800" dirty="0">
                <a:effectLst/>
              </a:rPr>
              <a:t>Kim, S.; Noh, J.; Gu, G. H.; </a:t>
            </a:r>
            <a:r>
              <a:rPr lang="en-US" sz="800" dirty="0" err="1">
                <a:effectLst/>
              </a:rPr>
              <a:t>Aspuru-Guzik</a:t>
            </a:r>
            <a:r>
              <a:rPr lang="en-US" sz="800" dirty="0">
                <a:effectLst/>
              </a:rPr>
              <a:t>, A.; Jung, Y. Generative Adversarial Networks for Crystal Structure Prediction. </a:t>
            </a:r>
            <a:r>
              <a:rPr lang="en-US" sz="800" i="1" dirty="0">
                <a:effectLst/>
              </a:rPr>
              <a:t>ACS Cent. Sci.</a:t>
            </a:r>
            <a:r>
              <a:rPr lang="en-US" sz="800" dirty="0">
                <a:effectLst/>
              </a:rPr>
              <a:t> </a:t>
            </a:r>
            <a:r>
              <a:rPr lang="en-US" sz="800" b="1" dirty="0">
                <a:effectLst/>
              </a:rPr>
              <a:t>2020</a:t>
            </a:r>
            <a:r>
              <a:rPr lang="en-US" sz="800" dirty="0">
                <a:effectLst/>
              </a:rPr>
              <a:t>, </a:t>
            </a:r>
            <a:r>
              <a:rPr lang="en-US" sz="800" i="1" dirty="0">
                <a:effectLst/>
              </a:rPr>
              <a:t>6</a:t>
            </a:r>
            <a:r>
              <a:rPr lang="en-US" sz="800" dirty="0">
                <a:effectLst/>
              </a:rPr>
              <a:t>, 1412</a:t>
            </a:r>
          </a:p>
        </p:txBody>
      </p:sp>
      <p:pic>
        <p:nvPicPr>
          <p:cNvPr id="7" name="Picture 8">
            <a:extLst>
              <a:ext uri="{FF2B5EF4-FFF2-40B4-BE49-F238E27FC236}">
                <a16:creationId xmlns:a16="http://schemas.microsoft.com/office/drawing/2014/main" id="{A7818BED-77C4-44EB-BB6F-082ECA596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069" y="2979587"/>
            <a:ext cx="4221517" cy="327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92335E-257D-4023-B616-C10BDB69EA7C}"/>
              </a:ext>
            </a:extLst>
          </p:cNvPr>
          <p:cNvSpPr>
            <a:spLocks noGrp="1"/>
          </p:cNvSpPr>
          <p:nvPr>
            <p:ph type="title"/>
          </p:nvPr>
        </p:nvSpPr>
        <p:spPr/>
        <p:txBody>
          <a:bodyPr/>
          <a:lstStyle/>
          <a:p>
            <a:r>
              <a:rPr lang="en-US" altLang="zh-TW" dirty="0"/>
              <a:t>Variational Autoencoder</a:t>
            </a:r>
            <a:endParaRPr lang="en-US" dirty="0"/>
          </a:p>
        </p:txBody>
      </p:sp>
      <p:sp>
        <p:nvSpPr>
          <p:cNvPr id="4" name="投影片編號版面配置區 3">
            <a:extLst>
              <a:ext uri="{FF2B5EF4-FFF2-40B4-BE49-F238E27FC236}">
                <a16:creationId xmlns:a16="http://schemas.microsoft.com/office/drawing/2014/main" id="{C5ACF9BD-E6B4-4297-9DCE-D090A94AD405}"/>
              </a:ext>
            </a:extLst>
          </p:cNvPr>
          <p:cNvSpPr>
            <a:spLocks noGrp="1"/>
          </p:cNvSpPr>
          <p:nvPr>
            <p:ph type="sldNum" sz="quarter" idx="12"/>
          </p:nvPr>
        </p:nvSpPr>
        <p:spPr/>
        <p:txBody>
          <a:bodyPr/>
          <a:lstStyle/>
          <a:p>
            <a:fld id="{E1EB6482-E8AD-494A-B82D-562298BE05A7}" type="slidenum">
              <a:rPr lang="zh-TW" altLang="en-US" smtClean="0"/>
              <a:pPr/>
              <a:t>63</a:t>
            </a:fld>
            <a:endParaRPr lang="zh-TW" altLang="en-US"/>
          </a:p>
        </p:txBody>
      </p:sp>
      <p:pic>
        <p:nvPicPr>
          <p:cNvPr id="5" name="圖片 4">
            <a:extLst>
              <a:ext uri="{FF2B5EF4-FFF2-40B4-BE49-F238E27FC236}">
                <a16:creationId xmlns:a16="http://schemas.microsoft.com/office/drawing/2014/main" id="{07F901EE-D764-48A2-BC23-C5A36193F244}"/>
              </a:ext>
            </a:extLst>
          </p:cNvPr>
          <p:cNvPicPr>
            <a:picLocks noChangeAspect="1"/>
          </p:cNvPicPr>
          <p:nvPr/>
        </p:nvPicPr>
        <p:blipFill>
          <a:blip r:embed="rId2"/>
          <a:stretch>
            <a:fillRect/>
          </a:stretch>
        </p:blipFill>
        <p:spPr>
          <a:xfrm>
            <a:off x="457200" y="2617929"/>
            <a:ext cx="8229599" cy="1479268"/>
          </a:xfrm>
          <a:prstGeom prst="rect">
            <a:avLst/>
          </a:prstGeom>
        </p:spPr>
      </p:pic>
    </p:spTree>
    <p:extLst>
      <p:ext uri="{BB962C8B-B14F-4D97-AF65-F5344CB8AC3E}">
        <p14:creationId xmlns:p14="http://schemas.microsoft.com/office/powerpoint/2010/main" val="2261039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E491-F4AB-F805-35B2-D81D9DE8DA7A}"/>
              </a:ext>
            </a:extLst>
          </p:cNvPr>
          <p:cNvSpPr>
            <a:spLocks noGrp="1"/>
          </p:cNvSpPr>
          <p:nvPr>
            <p:ph type="title"/>
          </p:nvPr>
        </p:nvSpPr>
        <p:spPr/>
        <p:txBody>
          <a:bodyPr/>
          <a:lstStyle/>
          <a:p>
            <a:r>
              <a:rPr lang="en-US" altLang="zh-TW" dirty="0"/>
              <a:t>VAE</a:t>
            </a:r>
            <a:r>
              <a:rPr lang="zh-TW" altLang="en-US" dirty="0"/>
              <a:t> </a:t>
            </a:r>
            <a:r>
              <a:rPr lang="en-US" altLang="zh-TW" dirty="0"/>
              <a:t>for molecule design</a:t>
            </a:r>
            <a:endParaRPr lang="en-US" dirty="0"/>
          </a:p>
        </p:txBody>
      </p:sp>
      <p:sp>
        <p:nvSpPr>
          <p:cNvPr id="4" name="Slide Number Placeholder 3">
            <a:extLst>
              <a:ext uri="{FF2B5EF4-FFF2-40B4-BE49-F238E27FC236}">
                <a16:creationId xmlns:a16="http://schemas.microsoft.com/office/drawing/2014/main" id="{5BEAB6CE-3D88-6CFE-7A4E-6C61A608300E}"/>
              </a:ext>
            </a:extLst>
          </p:cNvPr>
          <p:cNvSpPr>
            <a:spLocks noGrp="1"/>
          </p:cNvSpPr>
          <p:nvPr>
            <p:ph type="sldNum" sz="quarter" idx="12"/>
          </p:nvPr>
        </p:nvSpPr>
        <p:spPr/>
        <p:txBody>
          <a:bodyPr/>
          <a:lstStyle/>
          <a:p>
            <a:fld id="{E1EB6482-E8AD-494A-B82D-562298BE05A7}" type="slidenum">
              <a:rPr lang="zh-TW" altLang="en-US" smtClean="0"/>
              <a:pPr/>
              <a:t>64</a:t>
            </a:fld>
            <a:endParaRPr lang="zh-TW" altLang="en-US"/>
          </a:p>
        </p:txBody>
      </p:sp>
      <p:sp>
        <p:nvSpPr>
          <p:cNvPr id="6" name="TextBox 5">
            <a:extLst>
              <a:ext uri="{FF2B5EF4-FFF2-40B4-BE49-F238E27FC236}">
                <a16:creationId xmlns:a16="http://schemas.microsoft.com/office/drawing/2014/main" id="{85560E45-A5DF-95A4-54BF-698A441DBFCD}"/>
              </a:ext>
            </a:extLst>
          </p:cNvPr>
          <p:cNvSpPr txBox="1"/>
          <p:nvPr/>
        </p:nvSpPr>
        <p:spPr>
          <a:xfrm>
            <a:off x="0" y="6523853"/>
            <a:ext cx="7057016" cy="338554"/>
          </a:xfrm>
          <a:prstGeom prst="rect">
            <a:avLst/>
          </a:prstGeom>
          <a:noFill/>
        </p:spPr>
        <p:txBody>
          <a:bodyPr wrap="square">
            <a:spAutoFit/>
          </a:bodyPr>
          <a:lstStyle/>
          <a:p>
            <a:pPr>
              <a:spcBef>
                <a:spcPts val="0"/>
              </a:spcBef>
              <a:spcAft>
                <a:spcPts val="0"/>
              </a:spcAft>
            </a:pPr>
            <a:r>
              <a:rPr lang="en-US" sz="800" dirty="0">
                <a:effectLst/>
              </a:rPr>
              <a:t>Gómez-</a:t>
            </a:r>
            <a:r>
              <a:rPr lang="en-US" sz="800" dirty="0" err="1">
                <a:effectLst/>
              </a:rPr>
              <a:t>Bombarelli</a:t>
            </a:r>
            <a:r>
              <a:rPr lang="en-US" sz="800" dirty="0">
                <a:effectLst/>
              </a:rPr>
              <a:t>, R.; Wei, J. N.; </a:t>
            </a:r>
            <a:r>
              <a:rPr lang="en-US" sz="800" dirty="0" err="1">
                <a:effectLst/>
              </a:rPr>
              <a:t>Duvenaud</a:t>
            </a:r>
            <a:r>
              <a:rPr lang="en-US" sz="800" dirty="0">
                <a:effectLst/>
              </a:rPr>
              <a:t>, D.; Hernández-Lobato, J. M.; Sánchez-</a:t>
            </a:r>
            <a:r>
              <a:rPr lang="en-US" sz="800" dirty="0" err="1">
                <a:effectLst/>
              </a:rPr>
              <a:t>Lengeling</a:t>
            </a:r>
            <a:r>
              <a:rPr lang="en-US" sz="800" dirty="0">
                <a:effectLst/>
              </a:rPr>
              <a:t>, B.; </a:t>
            </a:r>
            <a:r>
              <a:rPr lang="en-US" sz="800" dirty="0" err="1">
                <a:effectLst/>
              </a:rPr>
              <a:t>Sheberla</a:t>
            </a:r>
            <a:r>
              <a:rPr lang="en-US" sz="800" dirty="0">
                <a:effectLst/>
              </a:rPr>
              <a:t>, D.; Aguilera-</a:t>
            </a:r>
            <a:r>
              <a:rPr lang="en-US" sz="800" dirty="0" err="1">
                <a:effectLst/>
              </a:rPr>
              <a:t>Iparraguirre</a:t>
            </a:r>
            <a:r>
              <a:rPr lang="en-US" sz="800" dirty="0">
                <a:effectLst/>
              </a:rPr>
              <a:t>, J.; </a:t>
            </a:r>
            <a:r>
              <a:rPr lang="en-US" sz="800" dirty="0" err="1">
                <a:effectLst/>
              </a:rPr>
              <a:t>Hirzel</a:t>
            </a:r>
            <a:r>
              <a:rPr lang="en-US" sz="800" dirty="0">
                <a:effectLst/>
              </a:rPr>
              <a:t>, T. D.; Adams, R. P.; </a:t>
            </a:r>
            <a:r>
              <a:rPr lang="en-US" sz="800" dirty="0" err="1">
                <a:effectLst/>
              </a:rPr>
              <a:t>Aspuru-Guzik</a:t>
            </a:r>
            <a:r>
              <a:rPr lang="en-US" sz="800" dirty="0">
                <a:effectLst/>
              </a:rPr>
              <a:t>, A. Automatic Chemical Design Using a Data-Driven Continuous Representation of Molecules. </a:t>
            </a:r>
            <a:r>
              <a:rPr lang="en-US" sz="800" i="1" dirty="0">
                <a:effectLst/>
              </a:rPr>
              <a:t>ACS Cent. Sci.</a:t>
            </a:r>
            <a:r>
              <a:rPr lang="en-US" sz="800" dirty="0">
                <a:effectLst/>
              </a:rPr>
              <a:t> </a:t>
            </a:r>
            <a:r>
              <a:rPr lang="en-US" sz="800" b="1" dirty="0">
                <a:effectLst/>
              </a:rPr>
              <a:t>2018</a:t>
            </a:r>
            <a:r>
              <a:rPr lang="en-US" sz="800" dirty="0">
                <a:effectLst/>
              </a:rPr>
              <a:t>, </a:t>
            </a:r>
            <a:r>
              <a:rPr lang="en-US" sz="800" i="1" dirty="0">
                <a:effectLst/>
              </a:rPr>
              <a:t>4</a:t>
            </a:r>
            <a:r>
              <a:rPr lang="en-US" sz="800" dirty="0">
                <a:effectLst/>
              </a:rPr>
              <a:t>, </a:t>
            </a:r>
            <a:r>
              <a:rPr lang="en-US" altLang="zh-TW" sz="800" dirty="0">
                <a:effectLst/>
              </a:rPr>
              <a:t>268</a:t>
            </a:r>
            <a:endParaRPr lang="en-US" sz="800" dirty="0">
              <a:effectLst/>
            </a:endParaRPr>
          </a:p>
        </p:txBody>
      </p:sp>
      <p:pic>
        <p:nvPicPr>
          <p:cNvPr id="5" name="圖片 4">
            <a:extLst>
              <a:ext uri="{FF2B5EF4-FFF2-40B4-BE49-F238E27FC236}">
                <a16:creationId xmlns:a16="http://schemas.microsoft.com/office/drawing/2014/main" id="{FBF1397F-AB20-4FA2-AEDA-2037C3D640CD}"/>
              </a:ext>
            </a:extLst>
          </p:cNvPr>
          <p:cNvPicPr>
            <a:picLocks noChangeAspect="1"/>
          </p:cNvPicPr>
          <p:nvPr/>
        </p:nvPicPr>
        <p:blipFill rotWithShape="1">
          <a:blip r:embed="rId2"/>
          <a:srcRect r="1998"/>
          <a:stretch/>
        </p:blipFill>
        <p:spPr>
          <a:xfrm>
            <a:off x="494660" y="1426114"/>
            <a:ext cx="2964723" cy="2845100"/>
          </a:xfrm>
          <a:prstGeom prst="round2SameRect">
            <a:avLst/>
          </a:prstGeom>
        </p:spPr>
      </p:pic>
      <p:pic>
        <p:nvPicPr>
          <p:cNvPr id="7" name="圖片 6">
            <a:extLst>
              <a:ext uri="{FF2B5EF4-FFF2-40B4-BE49-F238E27FC236}">
                <a16:creationId xmlns:a16="http://schemas.microsoft.com/office/drawing/2014/main" id="{99075924-319A-47B8-AD2A-F4263FDD627C}"/>
              </a:ext>
            </a:extLst>
          </p:cNvPr>
          <p:cNvPicPr>
            <a:picLocks noChangeAspect="1"/>
          </p:cNvPicPr>
          <p:nvPr/>
        </p:nvPicPr>
        <p:blipFill>
          <a:blip r:embed="rId3"/>
          <a:stretch>
            <a:fillRect/>
          </a:stretch>
        </p:blipFill>
        <p:spPr>
          <a:xfrm>
            <a:off x="3468349" y="1445724"/>
            <a:ext cx="5340914" cy="1580003"/>
          </a:xfrm>
          <a:prstGeom prst="rect">
            <a:avLst/>
          </a:prstGeom>
        </p:spPr>
      </p:pic>
      <p:pic>
        <p:nvPicPr>
          <p:cNvPr id="8" name="圖片 7">
            <a:extLst>
              <a:ext uri="{FF2B5EF4-FFF2-40B4-BE49-F238E27FC236}">
                <a16:creationId xmlns:a16="http://schemas.microsoft.com/office/drawing/2014/main" id="{C5564E8A-40A5-46D3-AADB-FA840840A42E}"/>
              </a:ext>
            </a:extLst>
          </p:cNvPr>
          <p:cNvPicPr>
            <a:picLocks noChangeAspect="1"/>
          </p:cNvPicPr>
          <p:nvPr/>
        </p:nvPicPr>
        <p:blipFill>
          <a:blip r:embed="rId4"/>
          <a:stretch>
            <a:fillRect/>
          </a:stretch>
        </p:blipFill>
        <p:spPr>
          <a:xfrm>
            <a:off x="494660" y="4440726"/>
            <a:ext cx="8314603" cy="1140738"/>
          </a:xfrm>
          <a:prstGeom prst="rect">
            <a:avLst/>
          </a:prstGeom>
        </p:spPr>
      </p:pic>
    </p:spTree>
    <p:extLst>
      <p:ext uri="{BB962C8B-B14F-4D97-AF65-F5344CB8AC3E}">
        <p14:creationId xmlns:p14="http://schemas.microsoft.com/office/powerpoint/2010/main" val="2753927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9BFFE0-6C57-4B9E-B802-8CBBFE5CA707}"/>
              </a:ext>
            </a:extLst>
          </p:cNvPr>
          <p:cNvSpPr>
            <a:spLocks noGrp="1"/>
          </p:cNvSpPr>
          <p:nvPr>
            <p:ph type="title"/>
          </p:nvPr>
        </p:nvSpPr>
        <p:spPr/>
        <p:txBody>
          <a:bodyPr/>
          <a:lstStyle/>
          <a:p>
            <a:r>
              <a:rPr lang="en-US" altLang="zh-TW" dirty="0"/>
              <a:t>VAE</a:t>
            </a:r>
            <a:r>
              <a:rPr lang="zh-TW" altLang="en-US" dirty="0"/>
              <a:t> </a:t>
            </a:r>
            <a:r>
              <a:rPr lang="en-US" altLang="zh-TW" dirty="0"/>
              <a:t>for molecule design</a:t>
            </a:r>
            <a:endParaRPr lang="en-US" dirty="0"/>
          </a:p>
        </p:txBody>
      </p:sp>
      <p:sp>
        <p:nvSpPr>
          <p:cNvPr id="4" name="投影片編號版面配置區 3">
            <a:extLst>
              <a:ext uri="{FF2B5EF4-FFF2-40B4-BE49-F238E27FC236}">
                <a16:creationId xmlns:a16="http://schemas.microsoft.com/office/drawing/2014/main" id="{241900F6-8D5E-4BDB-A639-81C6176D672E}"/>
              </a:ext>
            </a:extLst>
          </p:cNvPr>
          <p:cNvSpPr>
            <a:spLocks noGrp="1"/>
          </p:cNvSpPr>
          <p:nvPr>
            <p:ph type="sldNum" sz="quarter" idx="12"/>
          </p:nvPr>
        </p:nvSpPr>
        <p:spPr/>
        <p:txBody>
          <a:bodyPr/>
          <a:lstStyle/>
          <a:p>
            <a:fld id="{E1EB6482-E8AD-494A-B82D-562298BE05A7}" type="slidenum">
              <a:rPr lang="zh-TW" altLang="en-US" smtClean="0"/>
              <a:pPr/>
              <a:t>65</a:t>
            </a:fld>
            <a:endParaRPr lang="zh-TW" altLang="en-US"/>
          </a:p>
        </p:txBody>
      </p:sp>
      <p:pic>
        <p:nvPicPr>
          <p:cNvPr id="5" name="Picture 4">
            <a:extLst>
              <a:ext uri="{FF2B5EF4-FFF2-40B4-BE49-F238E27FC236}">
                <a16:creationId xmlns:a16="http://schemas.microsoft.com/office/drawing/2014/main" id="{5951CE6C-CF63-491C-B1B7-46028C922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148" y="2375569"/>
            <a:ext cx="3432242" cy="388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a:extLst>
              <a:ext uri="{FF2B5EF4-FFF2-40B4-BE49-F238E27FC236}">
                <a16:creationId xmlns:a16="http://schemas.microsoft.com/office/drawing/2014/main" id="{AD3076C0-2F70-4325-84A6-09B193188E64}"/>
              </a:ext>
            </a:extLst>
          </p:cNvPr>
          <p:cNvSpPr txBox="1"/>
          <p:nvPr/>
        </p:nvSpPr>
        <p:spPr>
          <a:xfrm>
            <a:off x="-13062" y="6656541"/>
            <a:ext cx="8085908" cy="215444"/>
          </a:xfrm>
          <a:prstGeom prst="rect">
            <a:avLst/>
          </a:prstGeom>
          <a:noFill/>
        </p:spPr>
        <p:txBody>
          <a:bodyPr wrap="square">
            <a:spAutoFit/>
          </a:bodyPr>
          <a:lstStyle/>
          <a:p>
            <a:pPr>
              <a:spcBef>
                <a:spcPts val="0"/>
              </a:spcBef>
              <a:spcAft>
                <a:spcPts val="0"/>
              </a:spcAft>
            </a:pPr>
            <a:r>
              <a:rPr lang="en-US" sz="800" dirty="0" err="1">
                <a:effectLst/>
              </a:rPr>
              <a:t>Jin</a:t>
            </a:r>
            <a:r>
              <a:rPr lang="en-US" sz="800" dirty="0">
                <a:effectLst/>
              </a:rPr>
              <a:t>, W.; </a:t>
            </a:r>
            <a:r>
              <a:rPr lang="en-US" sz="800" dirty="0" err="1">
                <a:effectLst/>
              </a:rPr>
              <a:t>Barzilay</a:t>
            </a:r>
            <a:r>
              <a:rPr lang="en-US" sz="800" dirty="0">
                <a:effectLst/>
              </a:rPr>
              <a:t>, R.; </a:t>
            </a:r>
            <a:r>
              <a:rPr lang="en-US" sz="800" dirty="0" err="1">
                <a:effectLst/>
              </a:rPr>
              <a:t>Jaakkola</a:t>
            </a:r>
            <a:r>
              <a:rPr lang="en-US" sz="800" dirty="0">
                <a:effectLst/>
              </a:rPr>
              <a:t>, T. Junction Tree Variational Autoencoder for Molecular Graph Generation. </a:t>
            </a:r>
            <a:r>
              <a:rPr lang="en-US" sz="800" dirty="0" err="1">
                <a:effectLst/>
              </a:rPr>
              <a:t>arXiv</a:t>
            </a:r>
            <a:r>
              <a:rPr lang="en-US" sz="800" dirty="0">
                <a:effectLst/>
              </a:rPr>
              <a:t> March 29, 2019. </a:t>
            </a:r>
            <a:r>
              <a:rPr lang="en-US" sz="800" dirty="0">
                <a:effectLst/>
                <a:hlinkClick r:id="rId3"/>
              </a:rPr>
              <a:t>https://doi.org/10.48550/arXiv.1802.04364</a:t>
            </a:r>
            <a:r>
              <a:rPr lang="en-US" sz="800" dirty="0">
                <a:effectLst/>
              </a:rPr>
              <a:t>.</a:t>
            </a:r>
          </a:p>
        </p:txBody>
      </p:sp>
      <p:pic>
        <p:nvPicPr>
          <p:cNvPr id="8" name="圖片 7">
            <a:extLst>
              <a:ext uri="{FF2B5EF4-FFF2-40B4-BE49-F238E27FC236}">
                <a16:creationId xmlns:a16="http://schemas.microsoft.com/office/drawing/2014/main" id="{EF4AEBE1-4BA3-41FB-A569-52112D3AE8F8}"/>
              </a:ext>
            </a:extLst>
          </p:cNvPr>
          <p:cNvPicPr>
            <a:picLocks noChangeAspect="1"/>
          </p:cNvPicPr>
          <p:nvPr/>
        </p:nvPicPr>
        <p:blipFill>
          <a:blip r:embed="rId4"/>
          <a:stretch>
            <a:fillRect/>
          </a:stretch>
        </p:blipFill>
        <p:spPr>
          <a:xfrm>
            <a:off x="317945" y="1163450"/>
            <a:ext cx="4180648" cy="1143000"/>
          </a:xfrm>
          <a:prstGeom prst="rect">
            <a:avLst/>
          </a:prstGeom>
        </p:spPr>
      </p:pic>
      <p:pic>
        <p:nvPicPr>
          <p:cNvPr id="9" name="圖片 8">
            <a:extLst>
              <a:ext uri="{FF2B5EF4-FFF2-40B4-BE49-F238E27FC236}">
                <a16:creationId xmlns:a16="http://schemas.microsoft.com/office/drawing/2014/main" id="{A783A9F1-B87B-4833-9266-CEF05631DB7C}"/>
              </a:ext>
            </a:extLst>
          </p:cNvPr>
          <p:cNvPicPr>
            <a:picLocks noChangeAspect="1"/>
          </p:cNvPicPr>
          <p:nvPr/>
        </p:nvPicPr>
        <p:blipFill>
          <a:blip r:embed="rId5"/>
          <a:stretch>
            <a:fillRect/>
          </a:stretch>
        </p:blipFill>
        <p:spPr>
          <a:xfrm>
            <a:off x="4572000" y="4416130"/>
            <a:ext cx="4032885" cy="1689791"/>
          </a:xfrm>
          <a:prstGeom prst="rect">
            <a:avLst/>
          </a:prstGeom>
        </p:spPr>
      </p:pic>
      <p:pic>
        <p:nvPicPr>
          <p:cNvPr id="10" name="圖片 9">
            <a:extLst>
              <a:ext uri="{FF2B5EF4-FFF2-40B4-BE49-F238E27FC236}">
                <a16:creationId xmlns:a16="http://schemas.microsoft.com/office/drawing/2014/main" id="{76D40E83-C11D-4257-9BA2-B4307CB94FC0}"/>
              </a:ext>
            </a:extLst>
          </p:cNvPr>
          <p:cNvPicPr>
            <a:picLocks noChangeAspect="1"/>
          </p:cNvPicPr>
          <p:nvPr/>
        </p:nvPicPr>
        <p:blipFill>
          <a:blip r:embed="rId6"/>
          <a:stretch>
            <a:fillRect/>
          </a:stretch>
        </p:blipFill>
        <p:spPr>
          <a:xfrm>
            <a:off x="4748729" y="1163450"/>
            <a:ext cx="3532611" cy="1573348"/>
          </a:xfrm>
          <a:prstGeom prst="rect">
            <a:avLst/>
          </a:prstGeom>
        </p:spPr>
      </p:pic>
      <p:pic>
        <p:nvPicPr>
          <p:cNvPr id="11" name="圖片 10">
            <a:extLst>
              <a:ext uri="{FF2B5EF4-FFF2-40B4-BE49-F238E27FC236}">
                <a16:creationId xmlns:a16="http://schemas.microsoft.com/office/drawing/2014/main" id="{7455A8FA-771F-401C-AF01-9CE3D7298D14}"/>
              </a:ext>
            </a:extLst>
          </p:cNvPr>
          <p:cNvPicPr>
            <a:picLocks noChangeAspect="1"/>
          </p:cNvPicPr>
          <p:nvPr/>
        </p:nvPicPr>
        <p:blipFill>
          <a:blip r:embed="rId7"/>
          <a:stretch>
            <a:fillRect/>
          </a:stretch>
        </p:blipFill>
        <p:spPr>
          <a:xfrm>
            <a:off x="4748729" y="2893084"/>
            <a:ext cx="3532611" cy="1215802"/>
          </a:xfrm>
          <a:prstGeom prst="rect">
            <a:avLst/>
          </a:prstGeom>
        </p:spPr>
      </p:pic>
      <p:pic>
        <p:nvPicPr>
          <p:cNvPr id="12" name="圖片 11">
            <a:extLst>
              <a:ext uri="{FF2B5EF4-FFF2-40B4-BE49-F238E27FC236}">
                <a16:creationId xmlns:a16="http://schemas.microsoft.com/office/drawing/2014/main" id="{BD2DB24B-850F-40E3-9502-25C6240D2B9A}"/>
              </a:ext>
            </a:extLst>
          </p:cNvPr>
          <p:cNvPicPr>
            <a:picLocks noChangeAspect="1"/>
          </p:cNvPicPr>
          <p:nvPr/>
        </p:nvPicPr>
        <p:blipFill>
          <a:blip r:embed="rId8"/>
          <a:stretch>
            <a:fillRect/>
          </a:stretch>
        </p:blipFill>
        <p:spPr>
          <a:xfrm>
            <a:off x="4878955" y="4137461"/>
            <a:ext cx="3272157" cy="255422"/>
          </a:xfrm>
          <a:prstGeom prst="rect">
            <a:avLst/>
          </a:prstGeom>
        </p:spPr>
      </p:pic>
    </p:spTree>
    <p:extLst>
      <p:ext uri="{BB962C8B-B14F-4D97-AF65-F5344CB8AC3E}">
        <p14:creationId xmlns:p14="http://schemas.microsoft.com/office/powerpoint/2010/main" val="156132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8CC26F-4588-C075-8D5B-FD5AE2E93C32}"/>
              </a:ext>
            </a:extLst>
          </p:cNvPr>
          <p:cNvSpPr>
            <a:spLocks noGrp="1"/>
          </p:cNvSpPr>
          <p:nvPr>
            <p:ph type="title"/>
          </p:nvPr>
        </p:nvSpPr>
        <p:spPr/>
        <p:txBody>
          <a:bodyPr/>
          <a:lstStyle/>
          <a:p>
            <a:r>
              <a:rPr lang="en-US" altLang="zh-TW" dirty="0"/>
              <a:t>Interactive</a:t>
            </a:r>
            <a:endParaRPr kumimoji="1" lang="zh-TW" altLang="en-US" dirty="0"/>
          </a:p>
        </p:txBody>
      </p:sp>
      <p:sp>
        <p:nvSpPr>
          <p:cNvPr id="3" name="內容版面配置區 2">
            <a:extLst>
              <a:ext uri="{FF2B5EF4-FFF2-40B4-BE49-F238E27FC236}">
                <a16:creationId xmlns:a16="http://schemas.microsoft.com/office/drawing/2014/main" id="{ACD477EB-86AD-771B-8E40-391F0907844D}"/>
              </a:ext>
            </a:extLst>
          </p:cNvPr>
          <p:cNvSpPr>
            <a:spLocks noGrp="1"/>
          </p:cNvSpPr>
          <p:nvPr>
            <p:ph idx="1"/>
          </p:nvPr>
        </p:nvSpPr>
        <p:spPr>
          <a:xfrm>
            <a:off x="457200" y="879893"/>
            <a:ext cx="8229600" cy="5408763"/>
          </a:xfrm>
        </p:spPr>
        <p:txBody>
          <a:bodyPr/>
          <a:lstStyle/>
          <a:p>
            <a:r>
              <a:rPr kumimoji="1" lang="en-US" altLang="zh-TW" dirty="0"/>
              <a:t>Go to Exercise 4</a:t>
            </a:r>
          </a:p>
          <a:p>
            <a:r>
              <a:rPr kumimoji="1" lang="en" altLang="zh-TW" dirty="0"/>
              <a:t>Click </a:t>
            </a:r>
            <a:r>
              <a:rPr kumimoji="1" lang="en" altLang="zh-TW" dirty="0" err="1"/>
              <a:t>Generatesample.ipynb</a:t>
            </a:r>
            <a:endParaRPr kumimoji="1" lang="en" altLang="zh-TW" dirty="0"/>
          </a:p>
          <a:p>
            <a:r>
              <a:rPr kumimoji="1" lang="en" altLang="zh-TW" dirty="0"/>
              <a:t>Run kernel </a:t>
            </a:r>
          </a:p>
          <a:p>
            <a:r>
              <a:rPr kumimoji="1" lang="en" altLang="zh-TW" dirty="0"/>
              <a:t>Assign a smiles string that model can generate similar molecule</a:t>
            </a:r>
          </a:p>
          <a:p>
            <a:r>
              <a:rPr kumimoji="1" lang="en-US" altLang="zh-TW" dirty="0"/>
              <a:t>Run kernel</a:t>
            </a:r>
          </a:p>
          <a:p>
            <a:r>
              <a:rPr kumimoji="1" lang="en-US" altLang="zh-TW" dirty="0"/>
              <a:t>Model generate nearby molecule</a:t>
            </a:r>
          </a:p>
          <a:p>
            <a:pPr marL="0" indent="0">
              <a:buNone/>
            </a:pPr>
            <a:endParaRPr kumimoji="1" lang="zh-TW" altLang="en-US" dirty="0"/>
          </a:p>
          <a:p>
            <a:endParaRPr kumimoji="1" lang="zh-TW" altLang="en-US" dirty="0"/>
          </a:p>
        </p:txBody>
      </p:sp>
      <p:sp>
        <p:nvSpPr>
          <p:cNvPr id="4" name="投影片編號版面配置區 3">
            <a:extLst>
              <a:ext uri="{FF2B5EF4-FFF2-40B4-BE49-F238E27FC236}">
                <a16:creationId xmlns:a16="http://schemas.microsoft.com/office/drawing/2014/main" id="{BC86A450-0424-77C5-FCF2-A3B478078DC4}"/>
              </a:ext>
            </a:extLst>
          </p:cNvPr>
          <p:cNvSpPr>
            <a:spLocks noGrp="1"/>
          </p:cNvSpPr>
          <p:nvPr>
            <p:ph type="sldNum" sz="quarter" idx="12"/>
          </p:nvPr>
        </p:nvSpPr>
        <p:spPr/>
        <p:txBody>
          <a:bodyPr/>
          <a:lstStyle/>
          <a:p>
            <a:fld id="{E1EB6482-E8AD-494A-B82D-562298BE05A7}" type="slidenum">
              <a:rPr lang="zh-TW" altLang="en-US" smtClean="0"/>
              <a:pPr/>
              <a:t>66</a:t>
            </a:fld>
            <a:endParaRPr lang="zh-TW" altLang="en-US"/>
          </a:p>
        </p:txBody>
      </p:sp>
      <p:pic>
        <p:nvPicPr>
          <p:cNvPr id="5" name="圖片 4">
            <a:extLst>
              <a:ext uri="{FF2B5EF4-FFF2-40B4-BE49-F238E27FC236}">
                <a16:creationId xmlns:a16="http://schemas.microsoft.com/office/drawing/2014/main" id="{89D4C2EE-EF24-AA36-E55C-2712CAAB82F9}"/>
              </a:ext>
            </a:extLst>
          </p:cNvPr>
          <p:cNvPicPr>
            <a:picLocks noChangeAspect="1"/>
          </p:cNvPicPr>
          <p:nvPr/>
        </p:nvPicPr>
        <p:blipFill>
          <a:blip r:embed="rId2"/>
          <a:stretch>
            <a:fillRect/>
          </a:stretch>
        </p:blipFill>
        <p:spPr>
          <a:xfrm>
            <a:off x="150863" y="4508182"/>
            <a:ext cx="8842274" cy="1780474"/>
          </a:xfrm>
          <a:prstGeom prst="rect">
            <a:avLst/>
          </a:prstGeom>
        </p:spPr>
      </p:pic>
    </p:spTree>
    <p:extLst>
      <p:ext uri="{BB962C8B-B14F-4D97-AF65-F5344CB8AC3E}">
        <p14:creationId xmlns:p14="http://schemas.microsoft.com/office/powerpoint/2010/main" val="3734504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1BD4EE-D41A-4B6D-9DFF-6F709FFCFFAA}"/>
              </a:ext>
            </a:extLst>
          </p:cNvPr>
          <p:cNvSpPr>
            <a:spLocks noGrp="1"/>
          </p:cNvSpPr>
          <p:nvPr>
            <p:ph type="title"/>
          </p:nvPr>
        </p:nvSpPr>
        <p:spPr/>
        <p:txBody>
          <a:bodyPr/>
          <a:lstStyle/>
          <a:p>
            <a:r>
              <a:rPr lang="en-US" altLang="zh-TW" dirty="0"/>
              <a:t>Is DFT non-empirical?</a:t>
            </a:r>
            <a:endParaRPr lang="en-US" dirty="0"/>
          </a:p>
        </p:txBody>
      </p:sp>
      <p:sp>
        <p:nvSpPr>
          <p:cNvPr id="4" name="投影片編號版面配置區 3">
            <a:extLst>
              <a:ext uri="{FF2B5EF4-FFF2-40B4-BE49-F238E27FC236}">
                <a16:creationId xmlns:a16="http://schemas.microsoft.com/office/drawing/2014/main" id="{B0A03241-CD87-466A-87C7-A7E5FC1A4E15}"/>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3" name="圖片 2">
            <a:extLst>
              <a:ext uri="{FF2B5EF4-FFF2-40B4-BE49-F238E27FC236}">
                <a16:creationId xmlns:a16="http://schemas.microsoft.com/office/drawing/2014/main" id="{524955F8-7426-46F8-B80F-FDFD23589E3F}"/>
              </a:ext>
            </a:extLst>
          </p:cNvPr>
          <p:cNvPicPr>
            <a:picLocks noChangeAspect="1"/>
          </p:cNvPicPr>
          <p:nvPr/>
        </p:nvPicPr>
        <p:blipFill rotWithShape="1">
          <a:blip r:embed="rId2"/>
          <a:srcRect t="993" b="1"/>
          <a:stretch/>
        </p:blipFill>
        <p:spPr>
          <a:xfrm>
            <a:off x="1096063" y="710817"/>
            <a:ext cx="6951873" cy="6010659"/>
          </a:xfrm>
          <a:prstGeom prst="rect">
            <a:avLst/>
          </a:prstGeom>
        </p:spPr>
      </p:pic>
    </p:spTree>
    <p:extLst>
      <p:ext uri="{BB962C8B-B14F-4D97-AF65-F5344CB8AC3E}">
        <p14:creationId xmlns:p14="http://schemas.microsoft.com/office/powerpoint/2010/main" val="252445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EB1AB0-2259-4DDF-A0CB-F31955AE3274}"/>
              </a:ext>
            </a:extLst>
          </p:cNvPr>
          <p:cNvSpPr>
            <a:spLocks noGrp="1"/>
          </p:cNvSpPr>
          <p:nvPr>
            <p:ph type="title"/>
          </p:nvPr>
        </p:nvSpPr>
        <p:spPr/>
        <p:txBody>
          <a:bodyPr/>
          <a:lstStyle/>
          <a:p>
            <a:r>
              <a:rPr lang="en-US" altLang="zh-TW" dirty="0"/>
              <a:t>Force field</a:t>
            </a:r>
            <a:endParaRPr lang="zh-TW" altLang="en-US" dirty="0"/>
          </a:p>
        </p:txBody>
      </p:sp>
      <p:sp>
        <p:nvSpPr>
          <p:cNvPr id="3" name="內容版面配置區 2">
            <a:extLst>
              <a:ext uri="{FF2B5EF4-FFF2-40B4-BE49-F238E27FC236}">
                <a16:creationId xmlns:a16="http://schemas.microsoft.com/office/drawing/2014/main" id="{B4B0817F-4206-496C-AD46-F90204739D07}"/>
              </a:ext>
            </a:extLst>
          </p:cNvPr>
          <p:cNvSpPr>
            <a:spLocks noGrp="1"/>
          </p:cNvSpPr>
          <p:nvPr>
            <p:ph idx="1"/>
          </p:nvPr>
        </p:nvSpPr>
        <p:spPr>
          <a:xfrm>
            <a:off x="457200" y="879894"/>
            <a:ext cx="8229600" cy="461665"/>
          </a:xfrm>
        </p:spPr>
        <p:txBody>
          <a:bodyPr>
            <a:normAutofit/>
          </a:bodyPr>
          <a:lstStyle/>
          <a:p>
            <a:pPr marL="0" indent="0">
              <a:buNone/>
            </a:pPr>
            <a:r>
              <a:rPr lang="en-US" altLang="zh-TW" dirty="0"/>
              <a:t>For the non-bonded term, there are two contributions</a:t>
            </a:r>
          </a:p>
        </p:txBody>
      </p:sp>
      <p:sp>
        <p:nvSpPr>
          <p:cNvPr id="4" name="投影片編號版面配置區 3">
            <a:extLst>
              <a:ext uri="{FF2B5EF4-FFF2-40B4-BE49-F238E27FC236}">
                <a16:creationId xmlns:a16="http://schemas.microsoft.com/office/drawing/2014/main" id="{F81D375B-4F89-4777-B18C-D826FF3C79B5}"/>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sp>
        <p:nvSpPr>
          <p:cNvPr id="9" name="文字方塊 8">
            <a:extLst>
              <a:ext uri="{FF2B5EF4-FFF2-40B4-BE49-F238E27FC236}">
                <a16:creationId xmlns:a16="http://schemas.microsoft.com/office/drawing/2014/main" id="{0826B3B1-91B6-4829-BD16-34C0F1209B02}"/>
              </a:ext>
            </a:extLst>
          </p:cNvPr>
          <p:cNvSpPr txBox="1"/>
          <p:nvPr/>
        </p:nvSpPr>
        <p:spPr>
          <a:xfrm>
            <a:off x="457199" y="1713243"/>
            <a:ext cx="8229599" cy="1569660"/>
          </a:xfrm>
          <a:prstGeom prst="rect">
            <a:avLst/>
          </a:prstGeom>
          <a:noFill/>
        </p:spPr>
        <p:txBody>
          <a:bodyPr wrap="square">
            <a:spAutoFit/>
          </a:bodyPr>
          <a:lstStyle/>
          <a:p>
            <a:pPr marL="0" indent="0" algn="just">
              <a:buNone/>
            </a:pPr>
            <a:r>
              <a:rPr lang="en-US" altLang="zh-TW" sz="2400" dirty="0"/>
              <a:t>The nonbonded term is the most</a:t>
            </a:r>
            <a:r>
              <a:rPr lang="zh-TW" altLang="en-US" sz="2400" dirty="0"/>
              <a:t> </a:t>
            </a:r>
            <a:r>
              <a:rPr lang="en-US" altLang="zh-TW" sz="2400" dirty="0"/>
              <a:t>computationally intense term because the number of pairs drastically increases with distance (R</a:t>
            </a:r>
            <a:r>
              <a:rPr lang="en-US" altLang="zh-TW" sz="2400" baseline="30000" dirty="0"/>
              <a:t>3</a:t>
            </a:r>
            <a:r>
              <a:rPr lang="en-US" altLang="zh-TW" sz="2400" dirty="0"/>
              <a:t>). Hence, cut-off distance is applied to limit the number of interactions.</a:t>
            </a:r>
          </a:p>
        </p:txBody>
      </p:sp>
      <p:pic>
        <p:nvPicPr>
          <p:cNvPr id="8" name="圖片 7">
            <a:extLst>
              <a:ext uri="{FF2B5EF4-FFF2-40B4-BE49-F238E27FC236}">
                <a16:creationId xmlns:a16="http://schemas.microsoft.com/office/drawing/2014/main" id="{5DFDC3A3-C365-457A-8551-301AC01B314A}"/>
              </a:ext>
            </a:extLst>
          </p:cNvPr>
          <p:cNvPicPr>
            <a:picLocks noChangeAspect="1"/>
          </p:cNvPicPr>
          <p:nvPr/>
        </p:nvPicPr>
        <p:blipFill>
          <a:blip r:embed="rId2"/>
          <a:stretch>
            <a:fillRect/>
          </a:stretch>
        </p:blipFill>
        <p:spPr>
          <a:xfrm>
            <a:off x="634868" y="1349643"/>
            <a:ext cx="5770684" cy="363600"/>
          </a:xfrm>
          <a:prstGeom prst="rect">
            <a:avLst/>
          </a:prstGeom>
        </p:spPr>
      </p:pic>
      <p:pic>
        <p:nvPicPr>
          <p:cNvPr id="2050" name="Picture 2" descr="Illustration of molecular mechanics force field contributions: bonds, angles, torsions, and Lennard-Jones / Coulomb nonbonded interactions. Figure from Durrant, McCammon. Molecular dynamics simulations and drug discovery. BMC Biology, 2011">
            <a:extLst>
              <a:ext uri="{FF2B5EF4-FFF2-40B4-BE49-F238E27FC236}">
                <a16:creationId xmlns:a16="http://schemas.microsoft.com/office/drawing/2014/main" id="{C0382F27-9D01-450C-94F2-9E0DD55D3C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788" y="3465513"/>
            <a:ext cx="7645400" cy="301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08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A478B9-9AD8-47F0-B2C1-3B63559EDA9E}"/>
              </a:ext>
            </a:extLst>
          </p:cNvPr>
          <p:cNvSpPr>
            <a:spLocks noGrp="1"/>
          </p:cNvSpPr>
          <p:nvPr>
            <p:ph type="title"/>
          </p:nvPr>
        </p:nvSpPr>
        <p:spPr/>
        <p:txBody>
          <a:bodyPr/>
          <a:lstStyle/>
          <a:p>
            <a:r>
              <a:rPr lang="en-US" dirty="0"/>
              <a:t>Forcefield parameters</a:t>
            </a:r>
          </a:p>
        </p:txBody>
      </p:sp>
      <p:sp>
        <p:nvSpPr>
          <p:cNvPr id="4" name="投影片編號版面配置區 3">
            <a:extLst>
              <a:ext uri="{FF2B5EF4-FFF2-40B4-BE49-F238E27FC236}">
                <a16:creationId xmlns:a16="http://schemas.microsoft.com/office/drawing/2014/main" id="{7877F9C5-4861-4814-ACB2-0D7F56D714D1}"/>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pic>
        <p:nvPicPr>
          <p:cNvPr id="1026" name="Picture 2" descr="CHARMm forcefield parameters for aragonite.">
            <a:extLst>
              <a:ext uri="{FF2B5EF4-FFF2-40B4-BE49-F238E27FC236}">
                <a16:creationId xmlns:a16="http://schemas.microsoft.com/office/drawing/2014/main" id="{64A72BE4-8E9D-42F3-A2AF-7B29E2BB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638" y="879893"/>
            <a:ext cx="67437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17714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49840</TotalTime>
  <Words>3107</Words>
  <Application>Microsoft Office PowerPoint</Application>
  <PresentationFormat>如螢幕大小 (4:3)</PresentationFormat>
  <Paragraphs>281</Paragraphs>
  <Slides>66</Slides>
  <Notes>10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66</vt:i4>
      </vt:variant>
    </vt:vector>
  </HeadingPairs>
  <TitlesOfParts>
    <vt:vector size="74" baseType="lpstr">
      <vt:lpstr>-apple-system</vt:lpstr>
      <vt:lpstr>Quattrocento Sans</vt:lpstr>
      <vt:lpstr>Arial</vt:lpstr>
      <vt:lpstr>Arial</vt:lpstr>
      <vt:lpstr>Calibri</vt:lpstr>
      <vt:lpstr>Helvetica</vt:lpstr>
      <vt:lpstr>Wingdings</vt:lpstr>
      <vt:lpstr>Office 佈景主題</vt:lpstr>
      <vt:lpstr>Machine Learning in Chemistry</vt:lpstr>
      <vt:lpstr>Fitting in chemistry</vt:lpstr>
      <vt:lpstr>Basis sets</vt:lpstr>
      <vt:lpstr>Basis sets</vt:lpstr>
      <vt:lpstr>Basis sets</vt:lpstr>
      <vt:lpstr>Functional form</vt:lpstr>
      <vt:lpstr>Is DFT non-empirical?</vt:lpstr>
      <vt:lpstr>Force field</vt:lpstr>
      <vt:lpstr>Forcefield parameters</vt:lpstr>
      <vt:lpstr>Forcefield parameters</vt:lpstr>
      <vt:lpstr>Forcefield parameters</vt:lpstr>
      <vt:lpstr>In Taiwan: Asia’s silicon valley 2.0</vt:lpstr>
      <vt:lpstr>What is Machine Learning</vt:lpstr>
      <vt:lpstr>Applications of ML</vt:lpstr>
      <vt:lpstr>The latest big hit</vt:lpstr>
      <vt:lpstr>ML meets PhysChem</vt:lpstr>
      <vt:lpstr>ML meets PhysChem</vt:lpstr>
      <vt:lpstr>ML meets OrgChem</vt:lpstr>
      <vt:lpstr>ML meets OrgChem</vt:lpstr>
      <vt:lpstr>ML meets Materials</vt:lpstr>
      <vt:lpstr>ML meets Materials</vt:lpstr>
      <vt:lpstr>How does Machine Learning work?</vt:lpstr>
      <vt:lpstr>Type of Machine Learning Methods</vt:lpstr>
      <vt:lpstr>Classification vs. Regression</vt:lpstr>
      <vt:lpstr>Random forest</vt:lpstr>
      <vt:lpstr>Support vector machine</vt:lpstr>
      <vt:lpstr>Machine learning</vt:lpstr>
      <vt:lpstr>Game changed in 2009</vt:lpstr>
      <vt:lpstr>Deep Learning Framework</vt:lpstr>
      <vt:lpstr>Artificial Neural Network (ANN)</vt:lpstr>
      <vt:lpstr>Gradient descent</vt:lpstr>
      <vt:lpstr>Learning Rate</vt:lpstr>
      <vt:lpstr>Activation Function</vt:lpstr>
      <vt:lpstr>Activation Functions</vt:lpstr>
      <vt:lpstr>Forward Propagation</vt:lpstr>
      <vt:lpstr>Backward Propagation</vt:lpstr>
      <vt:lpstr>Recurrent Neural Network (RNN)</vt:lpstr>
      <vt:lpstr>Convolutional Neural Network(CNN)</vt:lpstr>
      <vt:lpstr>ML in Chemistry</vt:lpstr>
      <vt:lpstr>ML in Chemistry</vt:lpstr>
      <vt:lpstr>What is SMILES?</vt:lpstr>
      <vt:lpstr>Molecular Fingerprint</vt:lpstr>
      <vt:lpstr>Interactive</vt:lpstr>
      <vt:lpstr>Interactive</vt:lpstr>
      <vt:lpstr>What is logp and TPSA </vt:lpstr>
      <vt:lpstr>Interactive</vt:lpstr>
      <vt:lpstr>Details about training model</vt:lpstr>
      <vt:lpstr>How batch size effect gradient descent</vt:lpstr>
      <vt:lpstr>Is larger batch size always perform well?</vt:lpstr>
      <vt:lpstr>Loss Function</vt:lpstr>
      <vt:lpstr>Parity plot</vt:lpstr>
      <vt:lpstr>Interactive</vt:lpstr>
      <vt:lpstr>Generative models</vt:lpstr>
      <vt:lpstr>Generative models</vt:lpstr>
      <vt:lpstr>Generative models</vt:lpstr>
      <vt:lpstr>Generative Adversarial Networks (GAN)</vt:lpstr>
      <vt:lpstr>Generative  Adversarial Network (GAN)</vt:lpstr>
      <vt:lpstr>Generative  Adversarial Network (GAN)</vt:lpstr>
      <vt:lpstr>Generative  Adversarial Network (GAN)</vt:lpstr>
      <vt:lpstr>Objective-Reinforced Generative Adversarial Networks (ORGAN)</vt:lpstr>
      <vt:lpstr>GAN for molecule design</vt:lpstr>
      <vt:lpstr>GAN for generating crystal structure</vt:lpstr>
      <vt:lpstr>Variational Autoencoder</vt:lpstr>
      <vt:lpstr>VAE for molecule design</vt:lpstr>
      <vt:lpstr>VAE for molecule design</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1261</cp:revision>
  <dcterms:created xsi:type="dcterms:W3CDTF">2012-11-25T05:37:01Z</dcterms:created>
  <dcterms:modified xsi:type="dcterms:W3CDTF">2023-05-21T17:47:33Z</dcterms:modified>
</cp:coreProperties>
</file>